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5" r:id="rId2"/>
    <p:sldId id="256" r:id="rId3"/>
    <p:sldId id="274" r:id="rId4"/>
    <p:sldId id="304" r:id="rId5"/>
    <p:sldId id="305" r:id="rId6"/>
    <p:sldId id="258" r:id="rId7"/>
    <p:sldId id="264" r:id="rId8"/>
    <p:sldId id="273" r:id="rId9"/>
    <p:sldId id="287" r:id="rId10"/>
    <p:sldId id="286" r:id="rId11"/>
    <p:sldId id="288" r:id="rId12"/>
    <p:sldId id="310" r:id="rId13"/>
    <p:sldId id="289" r:id="rId14"/>
    <p:sldId id="302" r:id="rId15"/>
    <p:sldId id="265" r:id="rId16"/>
    <p:sldId id="290" r:id="rId17"/>
    <p:sldId id="280" r:id="rId18"/>
    <p:sldId id="309" r:id="rId19"/>
    <p:sldId id="308" r:id="rId20"/>
    <p:sldId id="291" r:id="rId21"/>
    <p:sldId id="292" r:id="rId22"/>
    <p:sldId id="293" r:id="rId23"/>
    <p:sldId id="294" r:id="rId24"/>
    <p:sldId id="303" r:id="rId25"/>
    <p:sldId id="300" r:id="rId26"/>
    <p:sldId id="301" r:id="rId27"/>
    <p:sldId id="261" r:id="rId28"/>
    <p:sldId id="262" r:id="rId29"/>
    <p:sldId id="263" r:id="rId30"/>
    <p:sldId id="272" r:id="rId31"/>
    <p:sldId id="269" r:id="rId32"/>
    <p:sldId id="270" r:id="rId33"/>
    <p:sldId id="271" r:id="rId34"/>
    <p:sldId id="276" r:id="rId35"/>
    <p:sldId id="278" r:id="rId36"/>
    <p:sldId id="277" r:id="rId37"/>
    <p:sldId id="268" r:id="rId38"/>
    <p:sldId id="299" r:id="rId39"/>
    <p:sldId id="306" r:id="rId40"/>
    <p:sldId id="307" r:id="rId4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津留貴大" initials="津留貴大" lastIdx="1" clrIdx="0">
    <p:extLst>
      <p:ext uri="{19B8F6BF-5375-455C-9EA6-DF929625EA0E}">
        <p15:presenceInfo xmlns:p15="http://schemas.microsoft.com/office/powerpoint/2012/main" xmlns="" userId="44cc5e800dc145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6A6A6"/>
    <a:srgbClr val="92D05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18" autoAdjust="0"/>
    <p:restoredTop sz="96187" autoAdjust="0"/>
  </p:normalViewPr>
  <p:slideViewPr>
    <p:cSldViewPr snapToGrid="0">
      <p:cViewPr varScale="1">
        <p:scale>
          <a:sx n="88" d="100"/>
          <a:sy n="88" d="100"/>
        </p:scale>
        <p:origin x="-6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EE0346-DF76-48FA-994A-5CF035E741E5}" type="doc">
      <dgm:prSet loTypeId="urn:microsoft.com/office/officeart/2005/8/layout/cycle2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kumimoji="1" lang="ja-JP" altLang="en-US"/>
        </a:p>
      </dgm:t>
    </dgm:pt>
    <dgm:pt modelId="{77CF8B03-8360-4BE6-A147-CF0A97FE95FE}">
      <dgm:prSet phldrT="[テキスト]"/>
      <dgm:spPr/>
      <dgm:t>
        <a:bodyPr/>
        <a:lstStyle/>
        <a:p>
          <a:r>
            <a:rPr kumimoji="1" lang="ru-RU" altLang="ja-JP" b="1" dirty="0" smtClean="0"/>
            <a:t>Коммуникативное</a:t>
          </a:r>
        </a:p>
        <a:p>
          <a:r>
            <a:rPr kumimoji="1" lang="ru-RU" altLang="ja-JP" b="1" dirty="0" smtClean="0"/>
            <a:t>обучение </a:t>
          </a:r>
          <a:endParaRPr kumimoji="1" lang="ja-JP" altLang="en-US" b="1" dirty="0"/>
        </a:p>
      </dgm:t>
    </dgm:pt>
    <dgm:pt modelId="{DAB6BD07-5C87-4EC9-9237-2BA2E47025B1}" type="parTrans" cxnId="{8EB7281D-C351-4BDA-AEFE-9D1B9DC77AD3}">
      <dgm:prSet/>
      <dgm:spPr/>
      <dgm:t>
        <a:bodyPr/>
        <a:lstStyle/>
        <a:p>
          <a:endParaRPr kumimoji="1" lang="ja-JP" altLang="en-US"/>
        </a:p>
      </dgm:t>
    </dgm:pt>
    <dgm:pt modelId="{DF1710C6-4953-4CF9-8CD3-65BF6CD25608}" type="sibTrans" cxnId="{8EB7281D-C351-4BDA-AEFE-9D1B9DC77AD3}">
      <dgm:prSet/>
      <dgm:spPr/>
      <dgm:t>
        <a:bodyPr/>
        <a:lstStyle/>
        <a:p>
          <a:endParaRPr kumimoji="1" lang="ja-JP" altLang="en-US"/>
        </a:p>
      </dgm:t>
    </dgm:pt>
    <dgm:pt modelId="{BCDFB97B-44BB-4764-A3EE-50C9986F396B}">
      <dgm:prSet phldrT="[テキスト]"/>
      <dgm:spPr/>
      <dgm:t>
        <a:bodyPr/>
        <a:lstStyle/>
        <a:p>
          <a:r>
            <a:rPr kumimoji="1" lang="ru-RU" altLang="ja-JP" dirty="0" smtClean="0"/>
            <a:t>Тренировки мозга </a:t>
          </a:r>
          <a:br>
            <a:rPr kumimoji="1" lang="ru-RU" altLang="ja-JP" dirty="0" smtClean="0"/>
          </a:br>
          <a:r>
            <a:rPr kumimoji="1" lang="en-US" altLang="ja-JP" dirty="0" smtClean="0"/>
            <a:t>&amp;</a:t>
          </a:r>
          <a:br>
            <a:rPr kumimoji="1" lang="en-US" altLang="ja-JP" dirty="0" smtClean="0"/>
          </a:br>
          <a:r>
            <a:rPr kumimoji="1" lang="ru-RU" altLang="ja-JP" dirty="0" smtClean="0"/>
            <a:t>Коммуникация</a:t>
          </a:r>
          <a:endParaRPr kumimoji="1" lang="ja-JP" altLang="en-US" dirty="0"/>
        </a:p>
      </dgm:t>
    </dgm:pt>
    <dgm:pt modelId="{E5E90756-8ADC-4BBF-A78C-FFA605503E27}" type="parTrans" cxnId="{780D4821-BEA7-45D0-B52D-D1A2265F75A0}">
      <dgm:prSet/>
      <dgm:spPr/>
      <dgm:t>
        <a:bodyPr/>
        <a:lstStyle/>
        <a:p>
          <a:endParaRPr kumimoji="1" lang="ja-JP" altLang="en-US"/>
        </a:p>
      </dgm:t>
    </dgm:pt>
    <dgm:pt modelId="{3D9027C3-11F2-472D-9311-E3D3032FBBB5}" type="sibTrans" cxnId="{780D4821-BEA7-45D0-B52D-D1A2265F75A0}">
      <dgm:prSet/>
      <dgm:spPr/>
      <dgm:t>
        <a:bodyPr/>
        <a:lstStyle/>
        <a:p>
          <a:endParaRPr kumimoji="1" lang="ja-JP" altLang="en-US"/>
        </a:p>
      </dgm:t>
    </dgm:pt>
    <dgm:pt modelId="{4D951355-FEAE-4E34-9FCF-2A4F261FD8F9}">
      <dgm:prSet phldrT="[テキスト]"/>
      <dgm:spPr/>
      <dgm:t>
        <a:bodyPr/>
        <a:lstStyle/>
        <a:p>
          <a:r>
            <a:rPr kumimoji="1" lang="ru-RU" altLang="ja-JP" dirty="0" smtClean="0"/>
            <a:t>Стильный</a:t>
          </a:r>
          <a:r>
            <a:rPr kumimoji="1" lang="en-US" altLang="ja-JP" dirty="0" smtClean="0"/>
            <a:t> &amp;</a:t>
          </a:r>
          <a:r>
            <a:rPr kumimoji="1" lang="ru-RU" altLang="ja-JP" dirty="0" smtClean="0"/>
            <a:t> Креативный </a:t>
          </a:r>
        </a:p>
        <a:p>
          <a:r>
            <a:rPr kumimoji="1" lang="ru-RU" altLang="ja-JP" dirty="0" smtClean="0"/>
            <a:t>Дизайн</a:t>
          </a:r>
          <a:r>
            <a:rPr kumimoji="1" lang="en-US" altLang="ja-JP" dirty="0" smtClean="0"/>
            <a:t> </a:t>
          </a:r>
          <a:r>
            <a:rPr kumimoji="1" lang="ru-RU" altLang="ja-JP" dirty="0" smtClean="0"/>
            <a:t> </a:t>
          </a:r>
          <a:endParaRPr kumimoji="1" lang="en-US" altLang="ja-JP" dirty="0"/>
        </a:p>
      </dgm:t>
    </dgm:pt>
    <dgm:pt modelId="{E6A44C42-79D7-4724-A35A-08546BE98940}" type="parTrans" cxnId="{C51189A9-33CC-4382-B05D-1F0D54B93F03}">
      <dgm:prSet/>
      <dgm:spPr/>
      <dgm:t>
        <a:bodyPr/>
        <a:lstStyle/>
        <a:p>
          <a:endParaRPr kumimoji="1" lang="ja-JP" altLang="en-US"/>
        </a:p>
      </dgm:t>
    </dgm:pt>
    <dgm:pt modelId="{8CC9DF3A-46EB-4646-B45A-124F0BD97D12}" type="sibTrans" cxnId="{C51189A9-33CC-4382-B05D-1F0D54B93F03}">
      <dgm:prSet/>
      <dgm:spPr/>
      <dgm:t>
        <a:bodyPr/>
        <a:lstStyle/>
        <a:p>
          <a:endParaRPr kumimoji="1" lang="ja-JP" altLang="en-US"/>
        </a:p>
      </dgm:t>
    </dgm:pt>
    <dgm:pt modelId="{7F84BCD5-295E-4852-ABCE-241E99DC1124}">
      <dgm:prSet phldrT="[テキスト]"/>
      <dgm:spPr/>
      <dgm:t>
        <a:bodyPr/>
        <a:lstStyle/>
        <a:p>
          <a:r>
            <a:rPr lang="ru-RU" dirty="0" smtClean="0"/>
            <a:t>Уникальные</a:t>
          </a:r>
          <a:br>
            <a:rPr lang="ru-RU" dirty="0" smtClean="0"/>
          </a:br>
          <a:r>
            <a:rPr lang="ru-RU" dirty="0" smtClean="0"/>
            <a:t>новые общежития</a:t>
          </a:r>
          <a:endParaRPr kumimoji="1" lang="ja-JP" altLang="en-US" dirty="0"/>
        </a:p>
      </dgm:t>
    </dgm:pt>
    <dgm:pt modelId="{50E93670-934E-47F1-9B0A-9A5CD117DBE1}" type="parTrans" cxnId="{62CBEEDB-CF8C-45CC-B9C3-69803C248834}">
      <dgm:prSet/>
      <dgm:spPr/>
      <dgm:t>
        <a:bodyPr/>
        <a:lstStyle/>
        <a:p>
          <a:endParaRPr kumimoji="1" lang="ja-JP" altLang="en-US"/>
        </a:p>
      </dgm:t>
    </dgm:pt>
    <dgm:pt modelId="{B9D86D4F-B9D8-4E03-BD15-68066E70B2ED}" type="sibTrans" cxnId="{62CBEEDB-CF8C-45CC-B9C3-69803C248834}">
      <dgm:prSet/>
      <dgm:spPr/>
      <dgm:t>
        <a:bodyPr/>
        <a:lstStyle/>
        <a:p>
          <a:endParaRPr kumimoji="1" lang="ja-JP" altLang="en-US"/>
        </a:p>
      </dgm:t>
    </dgm:pt>
    <dgm:pt modelId="{9D16D864-B129-41E7-A021-A96261E4EDDC}">
      <dgm:prSet phldrT="[テキスト]"/>
      <dgm:spPr/>
      <dgm:t>
        <a:bodyPr/>
        <a:lstStyle/>
        <a:p>
          <a:r>
            <a:rPr kumimoji="1" lang="ru-RU" altLang="ja-JP" b="1" dirty="0" smtClean="0"/>
            <a:t>Академическое</a:t>
          </a:r>
          <a:br>
            <a:rPr kumimoji="1" lang="ru-RU" altLang="ja-JP" b="1" dirty="0" smtClean="0"/>
          </a:br>
          <a:r>
            <a:rPr kumimoji="1" lang="ru-RU" altLang="ja-JP" b="1" dirty="0" smtClean="0"/>
            <a:t>обучение</a:t>
          </a:r>
          <a:endParaRPr kumimoji="1" lang="ja-JP" altLang="en-US" b="1" dirty="0"/>
        </a:p>
      </dgm:t>
    </dgm:pt>
    <dgm:pt modelId="{6EB20945-5B18-46F7-8691-9DE54B476A31}" type="parTrans" cxnId="{7DEA4DAB-6FA4-4572-8622-ABDB5BF3A43E}">
      <dgm:prSet/>
      <dgm:spPr/>
      <dgm:t>
        <a:bodyPr/>
        <a:lstStyle/>
        <a:p>
          <a:endParaRPr kumimoji="1" lang="ja-JP" altLang="en-US"/>
        </a:p>
      </dgm:t>
    </dgm:pt>
    <dgm:pt modelId="{B85F4C54-A0E9-4B1E-B037-2B08E1F5F8AE}" type="sibTrans" cxnId="{7DEA4DAB-6FA4-4572-8622-ABDB5BF3A43E}">
      <dgm:prSet/>
      <dgm:spPr/>
      <dgm:t>
        <a:bodyPr/>
        <a:lstStyle/>
        <a:p>
          <a:endParaRPr kumimoji="1" lang="ja-JP" altLang="en-US"/>
        </a:p>
      </dgm:t>
    </dgm:pt>
    <dgm:pt modelId="{699BF2C3-059A-4462-B616-7F1419DC7B37}" type="pres">
      <dgm:prSet presAssocID="{97EE0346-DF76-48FA-994A-5CF035E741E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40E87D-B917-4E58-9057-D18D504C851A}" type="pres">
      <dgm:prSet presAssocID="{77CF8B03-8360-4BE6-A147-CF0A97FE95F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1EB88-2483-4CE4-99AF-5FDAD905C13C}" type="pres">
      <dgm:prSet presAssocID="{DF1710C6-4953-4CF9-8CD3-65BF6CD25608}" presName="sibTrans" presStyleLbl="sibTrans2D1" presStyleIdx="0" presStyleCnt="5"/>
      <dgm:spPr/>
      <dgm:t>
        <a:bodyPr/>
        <a:lstStyle/>
        <a:p>
          <a:endParaRPr lang="en-US"/>
        </a:p>
      </dgm:t>
    </dgm:pt>
    <dgm:pt modelId="{4E8B71BA-ACF1-4C2F-AED1-787AB1693EB5}" type="pres">
      <dgm:prSet presAssocID="{DF1710C6-4953-4CF9-8CD3-65BF6CD25608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8A13FCEA-E093-4E20-B759-C7475F8CDE15}" type="pres">
      <dgm:prSet presAssocID="{BCDFB97B-44BB-4764-A3EE-50C9986F396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BD8C3-A45F-47E7-A47F-F9C052413069}" type="pres">
      <dgm:prSet presAssocID="{3D9027C3-11F2-472D-9311-E3D3032FBBB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AECE78B-7D26-4D90-96F2-E437C0AFD6CC}" type="pres">
      <dgm:prSet presAssocID="{3D9027C3-11F2-472D-9311-E3D3032FBBB5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181DA59-4359-40E2-8E7D-409EE74D572D}" type="pres">
      <dgm:prSet presAssocID="{4D951355-FEAE-4E34-9FCF-2A4F261FD8F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4E0E4-6D44-44AA-BF14-B66575DB68E9}" type="pres">
      <dgm:prSet presAssocID="{8CC9DF3A-46EB-4646-B45A-124F0BD97D1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7F279BC-945F-44FE-BFF4-61ADA2FC08AF}" type="pres">
      <dgm:prSet presAssocID="{8CC9DF3A-46EB-4646-B45A-124F0BD97D1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EAC1ABAB-4A46-4056-8822-220B2783266A}" type="pres">
      <dgm:prSet presAssocID="{7F84BCD5-295E-4852-ABCE-241E99DC11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11B21F-0AF2-401D-BEF7-4ED88E380AF8}" type="pres">
      <dgm:prSet presAssocID="{B9D86D4F-B9D8-4E03-BD15-68066E70B2E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C804A988-CFA6-4D9E-BBAD-594D5D1B0A63}" type="pres">
      <dgm:prSet presAssocID="{B9D86D4F-B9D8-4E03-BD15-68066E70B2E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027CC0B8-2657-4DB0-A4A0-0C28837400B8}" type="pres">
      <dgm:prSet presAssocID="{9D16D864-B129-41E7-A021-A96261E4ED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26DDF-AC3B-4EA9-8009-09DCC42A32AB}" type="pres">
      <dgm:prSet presAssocID="{B85F4C54-A0E9-4B1E-B037-2B08E1F5F8AE}" presName="sibTrans" presStyleLbl="sibTrans2D1" presStyleIdx="4" presStyleCnt="5"/>
      <dgm:spPr/>
      <dgm:t>
        <a:bodyPr/>
        <a:lstStyle/>
        <a:p>
          <a:endParaRPr lang="en-US"/>
        </a:p>
      </dgm:t>
    </dgm:pt>
    <dgm:pt modelId="{A3F52B59-BE52-49ED-A653-7CB35667391C}" type="pres">
      <dgm:prSet presAssocID="{B85F4C54-A0E9-4B1E-B037-2B08E1F5F8AE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45160CE4-B34F-48CE-8601-C665D5EAB4D8}" type="presOf" srcId="{DF1710C6-4953-4CF9-8CD3-65BF6CD25608}" destId="{4E8B71BA-ACF1-4C2F-AED1-787AB1693EB5}" srcOrd="1" destOrd="0" presId="urn:microsoft.com/office/officeart/2005/8/layout/cycle2"/>
    <dgm:cxn modelId="{8EB7281D-C351-4BDA-AEFE-9D1B9DC77AD3}" srcId="{97EE0346-DF76-48FA-994A-5CF035E741E5}" destId="{77CF8B03-8360-4BE6-A147-CF0A97FE95FE}" srcOrd="0" destOrd="0" parTransId="{DAB6BD07-5C87-4EC9-9237-2BA2E47025B1}" sibTransId="{DF1710C6-4953-4CF9-8CD3-65BF6CD25608}"/>
    <dgm:cxn modelId="{FF7FA47A-0888-4528-86DC-57EC9255CA78}" type="presOf" srcId="{B85F4C54-A0E9-4B1E-B037-2B08E1F5F8AE}" destId="{A9726DDF-AC3B-4EA9-8009-09DCC42A32AB}" srcOrd="0" destOrd="0" presId="urn:microsoft.com/office/officeart/2005/8/layout/cycle2"/>
    <dgm:cxn modelId="{9BDD9496-9277-4BEE-A665-B334A8A0016F}" type="presOf" srcId="{B9D86D4F-B9D8-4E03-BD15-68066E70B2ED}" destId="{C804A988-CFA6-4D9E-BBAD-594D5D1B0A63}" srcOrd="1" destOrd="0" presId="urn:microsoft.com/office/officeart/2005/8/layout/cycle2"/>
    <dgm:cxn modelId="{7DEA4DAB-6FA4-4572-8622-ABDB5BF3A43E}" srcId="{97EE0346-DF76-48FA-994A-5CF035E741E5}" destId="{9D16D864-B129-41E7-A021-A96261E4EDDC}" srcOrd="4" destOrd="0" parTransId="{6EB20945-5B18-46F7-8691-9DE54B476A31}" sibTransId="{B85F4C54-A0E9-4B1E-B037-2B08E1F5F8AE}"/>
    <dgm:cxn modelId="{3136BC4B-FDFE-4991-BD51-9A55CD61F84C}" type="presOf" srcId="{8CC9DF3A-46EB-4646-B45A-124F0BD97D12}" destId="{B434E0E4-6D44-44AA-BF14-B66575DB68E9}" srcOrd="0" destOrd="0" presId="urn:microsoft.com/office/officeart/2005/8/layout/cycle2"/>
    <dgm:cxn modelId="{7E34D20F-B49C-45EB-ABC3-8827368B473D}" type="presOf" srcId="{77CF8B03-8360-4BE6-A147-CF0A97FE95FE}" destId="{4540E87D-B917-4E58-9057-D18D504C851A}" srcOrd="0" destOrd="0" presId="urn:microsoft.com/office/officeart/2005/8/layout/cycle2"/>
    <dgm:cxn modelId="{24B6E8A6-388B-4625-A822-03CB229DE78C}" type="presOf" srcId="{B9D86D4F-B9D8-4E03-BD15-68066E70B2ED}" destId="{A811B21F-0AF2-401D-BEF7-4ED88E380AF8}" srcOrd="0" destOrd="0" presId="urn:microsoft.com/office/officeart/2005/8/layout/cycle2"/>
    <dgm:cxn modelId="{B224B71D-538F-4373-944F-EF750425DED3}" type="presOf" srcId="{3D9027C3-11F2-472D-9311-E3D3032FBBB5}" destId="{096BD8C3-A45F-47E7-A47F-F9C052413069}" srcOrd="0" destOrd="0" presId="urn:microsoft.com/office/officeart/2005/8/layout/cycle2"/>
    <dgm:cxn modelId="{ECE7C864-0B2F-4C9A-B4E8-893360144467}" type="presOf" srcId="{7F84BCD5-295E-4852-ABCE-241E99DC1124}" destId="{EAC1ABAB-4A46-4056-8822-220B2783266A}" srcOrd="0" destOrd="0" presId="urn:microsoft.com/office/officeart/2005/8/layout/cycle2"/>
    <dgm:cxn modelId="{62CBEEDB-CF8C-45CC-B9C3-69803C248834}" srcId="{97EE0346-DF76-48FA-994A-5CF035E741E5}" destId="{7F84BCD5-295E-4852-ABCE-241E99DC1124}" srcOrd="3" destOrd="0" parTransId="{50E93670-934E-47F1-9B0A-9A5CD117DBE1}" sibTransId="{B9D86D4F-B9D8-4E03-BD15-68066E70B2ED}"/>
    <dgm:cxn modelId="{40399E86-7336-4D69-A7DA-0A86C68E973D}" type="presOf" srcId="{4D951355-FEAE-4E34-9FCF-2A4F261FD8F9}" destId="{2181DA59-4359-40E2-8E7D-409EE74D572D}" srcOrd="0" destOrd="0" presId="urn:microsoft.com/office/officeart/2005/8/layout/cycle2"/>
    <dgm:cxn modelId="{7B391B85-0B90-4DC9-B1F7-8F5CCF20CC5D}" type="presOf" srcId="{3D9027C3-11F2-472D-9311-E3D3032FBBB5}" destId="{FAECE78B-7D26-4D90-96F2-E437C0AFD6CC}" srcOrd="1" destOrd="0" presId="urn:microsoft.com/office/officeart/2005/8/layout/cycle2"/>
    <dgm:cxn modelId="{17C8515F-CB72-497B-A644-A76968341C36}" type="presOf" srcId="{B85F4C54-A0E9-4B1E-B037-2B08E1F5F8AE}" destId="{A3F52B59-BE52-49ED-A653-7CB35667391C}" srcOrd="1" destOrd="0" presId="urn:microsoft.com/office/officeart/2005/8/layout/cycle2"/>
    <dgm:cxn modelId="{3D158A07-C748-42C2-9450-A8F9F9FE6763}" type="presOf" srcId="{BCDFB97B-44BB-4764-A3EE-50C9986F396B}" destId="{8A13FCEA-E093-4E20-B759-C7475F8CDE15}" srcOrd="0" destOrd="0" presId="urn:microsoft.com/office/officeart/2005/8/layout/cycle2"/>
    <dgm:cxn modelId="{C51189A9-33CC-4382-B05D-1F0D54B93F03}" srcId="{97EE0346-DF76-48FA-994A-5CF035E741E5}" destId="{4D951355-FEAE-4E34-9FCF-2A4F261FD8F9}" srcOrd="2" destOrd="0" parTransId="{E6A44C42-79D7-4724-A35A-08546BE98940}" sibTransId="{8CC9DF3A-46EB-4646-B45A-124F0BD97D12}"/>
    <dgm:cxn modelId="{29B4338C-83A4-45F5-A454-6E07CF908C5C}" type="presOf" srcId="{DF1710C6-4953-4CF9-8CD3-65BF6CD25608}" destId="{5701EB88-2483-4CE4-99AF-5FDAD905C13C}" srcOrd="0" destOrd="0" presId="urn:microsoft.com/office/officeart/2005/8/layout/cycle2"/>
    <dgm:cxn modelId="{780D4821-BEA7-45D0-B52D-D1A2265F75A0}" srcId="{97EE0346-DF76-48FA-994A-5CF035E741E5}" destId="{BCDFB97B-44BB-4764-A3EE-50C9986F396B}" srcOrd="1" destOrd="0" parTransId="{E5E90756-8ADC-4BBF-A78C-FFA605503E27}" sibTransId="{3D9027C3-11F2-472D-9311-E3D3032FBBB5}"/>
    <dgm:cxn modelId="{B9313720-E7FD-4011-A2AA-66C4AB488377}" type="presOf" srcId="{97EE0346-DF76-48FA-994A-5CF035E741E5}" destId="{699BF2C3-059A-4462-B616-7F1419DC7B37}" srcOrd="0" destOrd="0" presId="urn:microsoft.com/office/officeart/2005/8/layout/cycle2"/>
    <dgm:cxn modelId="{CB2F18FF-F634-4ABF-B6DF-813D07F32D0B}" type="presOf" srcId="{9D16D864-B129-41E7-A021-A96261E4EDDC}" destId="{027CC0B8-2657-4DB0-A4A0-0C28837400B8}" srcOrd="0" destOrd="0" presId="urn:microsoft.com/office/officeart/2005/8/layout/cycle2"/>
    <dgm:cxn modelId="{66613DC1-1BD7-4FF3-895F-C5A928741865}" type="presOf" srcId="{8CC9DF3A-46EB-4646-B45A-124F0BD97D12}" destId="{D7F279BC-945F-44FE-BFF4-61ADA2FC08AF}" srcOrd="1" destOrd="0" presId="urn:microsoft.com/office/officeart/2005/8/layout/cycle2"/>
    <dgm:cxn modelId="{8AC11AE6-3CA8-4ED3-BEB9-996A83583698}" type="presParOf" srcId="{699BF2C3-059A-4462-B616-7F1419DC7B37}" destId="{4540E87D-B917-4E58-9057-D18D504C851A}" srcOrd="0" destOrd="0" presId="urn:microsoft.com/office/officeart/2005/8/layout/cycle2"/>
    <dgm:cxn modelId="{9D67507A-C05B-4333-BDF3-AC94142E2FDC}" type="presParOf" srcId="{699BF2C3-059A-4462-B616-7F1419DC7B37}" destId="{5701EB88-2483-4CE4-99AF-5FDAD905C13C}" srcOrd="1" destOrd="0" presId="urn:microsoft.com/office/officeart/2005/8/layout/cycle2"/>
    <dgm:cxn modelId="{11D3C5B2-7904-4BD1-92AB-529A9A893F3A}" type="presParOf" srcId="{5701EB88-2483-4CE4-99AF-5FDAD905C13C}" destId="{4E8B71BA-ACF1-4C2F-AED1-787AB1693EB5}" srcOrd="0" destOrd="0" presId="urn:microsoft.com/office/officeart/2005/8/layout/cycle2"/>
    <dgm:cxn modelId="{5596BD85-1612-4666-9D86-3D341660097C}" type="presParOf" srcId="{699BF2C3-059A-4462-B616-7F1419DC7B37}" destId="{8A13FCEA-E093-4E20-B759-C7475F8CDE15}" srcOrd="2" destOrd="0" presId="urn:microsoft.com/office/officeart/2005/8/layout/cycle2"/>
    <dgm:cxn modelId="{6C91BA83-B235-4885-B821-6F36D9066D25}" type="presParOf" srcId="{699BF2C3-059A-4462-B616-7F1419DC7B37}" destId="{096BD8C3-A45F-47E7-A47F-F9C052413069}" srcOrd="3" destOrd="0" presId="urn:microsoft.com/office/officeart/2005/8/layout/cycle2"/>
    <dgm:cxn modelId="{89C22C61-9DB4-482B-AAC0-98B9EF11FB74}" type="presParOf" srcId="{096BD8C3-A45F-47E7-A47F-F9C052413069}" destId="{FAECE78B-7D26-4D90-96F2-E437C0AFD6CC}" srcOrd="0" destOrd="0" presId="urn:microsoft.com/office/officeart/2005/8/layout/cycle2"/>
    <dgm:cxn modelId="{6AB9CEB0-57C3-40A2-B703-72FEFAE53170}" type="presParOf" srcId="{699BF2C3-059A-4462-B616-7F1419DC7B37}" destId="{2181DA59-4359-40E2-8E7D-409EE74D572D}" srcOrd="4" destOrd="0" presId="urn:microsoft.com/office/officeart/2005/8/layout/cycle2"/>
    <dgm:cxn modelId="{68969BC5-5531-4855-9072-3273B309A4BF}" type="presParOf" srcId="{699BF2C3-059A-4462-B616-7F1419DC7B37}" destId="{B434E0E4-6D44-44AA-BF14-B66575DB68E9}" srcOrd="5" destOrd="0" presId="urn:microsoft.com/office/officeart/2005/8/layout/cycle2"/>
    <dgm:cxn modelId="{A0282F81-8BA6-43BE-9AE5-668B7CA455FD}" type="presParOf" srcId="{B434E0E4-6D44-44AA-BF14-B66575DB68E9}" destId="{D7F279BC-945F-44FE-BFF4-61ADA2FC08AF}" srcOrd="0" destOrd="0" presId="urn:microsoft.com/office/officeart/2005/8/layout/cycle2"/>
    <dgm:cxn modelId="{3E84F629-1C51-4880-8C08-6B91852C6F60}" type="presParOf" srcId="{699BF2C3-059A-4462-B616-7F1419DC7B37}" destId="{EAC1ABAB-4A46-4056-8822-220B2783266A}" srcOrd="6" destOrd="0" presId="urn:microsoft.com/office/officeart/2005/8/layout/cycle2"/>
    <dgm:cxn modelId="{54617DD7-4A2C-4B39-84AB-2A960C2638F1}" type="presParOf" srcId="{699BF2C3-059A-4462-B616-7F1419DC7B37}" destId="{A811B21F-0AF2-401D-BEF7-4ED88E380AF8}" srcOrd="7" destOrd="0" presId="urn:microsoft.com/office/officeart/2005/8/layout/cycle2"/>
    <dgm:cxn modelId="{6E2245E0-3C1C-41CE-B883-683A3DFF5FBD}" type="presParOf" srcId="{A811B21F-0AF2-401D-BEF7-4ED88E380AF8}" destId="{C804A988-CFA6-4D9E-BBAD-594D5D1B0A63}" srcOrd="0" destOrd="0" presId="urn:microsoft.com/office/officeart/2005/8/layout/cycle2"/>
    <dgm:cxn modelId="{FA4B9A38-BC14-44E1-9BAA-7B9097A0DDE7}" type="presParOf" srcId="{699BF2C3-059A-4462-B616-7F1419DC7B37}" destId="{027CC0B8-2657-4DB0-A4A0-0C28837400B8}" srcOrd="8" destOrd="0" presId="urn:microsoft.com/office/officeart/2005/8/layout/cycle2"/>
    <dgm:cxn modelId="{B832C889-2FDF-4E21-A11A-8BA49DF70966}" type="presParOf" srcId="{699BF2C3-059A-4462-B616-7F1419DC7B37}" destId="{A9726DDF-AC3B-4EA9-8009-09DCC42A32AB}" srcOrd="9" destOrd="0" presId="urn:microsoft.com/office/officeart/2005/8/layout/cycle2"/>
    <dgm:cxn modelId="{1B132850-AEE4-40ED-B4F4-885552E6F2A2}" type="presParOf" srcId="{A9726DDF-AC3B-4EA9-8009-09DCC42A32AB}" destId="{A3F52B59-BE52-49ED-A653-7CB35667391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3B546B-818A-4ACC-95A8-4F48CA4974A7}" type="doc">
      <dgm:prSet loTypeId="urn:microsoft.com/office/officeart/2005/8/layout/cycle8" loCatId="cycle" qsTypeId="urn:microsoft.com/office/officeart/2005/8/quickstyle/simple1" qsCatId="simple" csTypeId="urn:microsoft.com/office/officeart/2005/8/colors/colorful1#4" csCatId="colorful" phldr="1"/>
      <dgm:spPr/>
    </dgm:pt>
    <dgm:pt modelId="{D42418AA-762A-4677-AF08-D41EA0596EF6}">
      <dgm:prSet phldrT="[テキスト]"/>
      <dgm:spPr/>
      <dgm:t>
        <a:bodyPr/>
        <a:lstStyle/>
        <a:p>
          <a:endParaRPr kumimoji="1" lang="ja-JP" altLang="en-US" dirty="0"/>
        </a:p>
      </dgm:t>
    </dgm:pt>
    <dgm:pt modelId="{9093DBF3-ABA1-450E-896E-DAFC8E161D8E}" type="parTrans" cxnId="{05FD55BB-34EB-4A6A-8120-D5AE56633621}">
      <dgm:prSet/>
      <dgm:spPr/>
      <dgm:t>
        <a:bodyPr/>
        <a:lstStyle/>
        <a:p>
          <a:endParaRPr kumimoji="1" lang="ja-JP" altLang="en-US"/>
        </a:p>
      </dgm:t>
    </dgm:pt>
    <dgm:pt modelId="{C289ECE6-7947-40EF-AD62-267B21A6CF50}" type="sibTrans" cxnId="{05FD55BB-34EB-4A6A-8120-D5AE56633621}">
      <dgm:prSet/>
      <dgm:spPr/>
      <dgm:t>
        <a:bodyPr/>
        <a:lstStyle/>
        <a:p>
          <a:endParaRPr kumimoji="1" lang="ja-JP" altLang="en-US"/>
        </a:p>
      </dgm:t>
    </dgm:pt>
    <dgm:pt modelId="{309ACA75-7D2C-4089-9B6B-35BD1DD58EE1}">
      <dgm:prSet phldrT="[テキスト]"/>
      <dgm:spPr/>
      <dgm:t>
        <a:bodyPr/>
        <a:lstStyle/>
        <a:p>
          <a:r>
            <a:rPr kumimoji="1" lang="en-US" altLang="ja-JP" dirty="0"/>
            <a:t>PREP</a:t>
          </a:r>
          <a:endParaRPr kumimoji="1" lang="ja-JP" altLang="en-US" dirty="0"/>
        </a:p>
      </dgm:t>
    </dgm:pt>
    <dgm:pt modelId="{915001F8-2971-46F9-9DC2-7B9E2EABE308}" type="parTrans" cxnId="{ED939ACD-4A32-4519-ADED-7852EAD77ADD}">
      <dgm:prSet/>
      <dgm:spPr/>
      <dgm:t>
        <a:bodyPr/>
        <a:lstStyle/>
        <a:p>
          <a:endParaRPr kumimoji="1" lang="ja-JP" altLang="en-US"/>
        </a:p>
      </dgm:t>
    </dgm:pt>
    <dgm:pt modelId="{DC1878CF-6F95-45FB-A697-6CAD1ECEDDFA}" type="sibTrans" cxnId="{ED939ACD-4A32-4519-ADED-7852EAD77ADD}">
      <dgm:prSet/>
      <dgm:spPr/>
      <dgm:t>
        <a:bodyPr/>
        <a:lstStyle/>
        <a:p>
          <a:endParaRPr kumimoji="1" lang="ja-JP" altLang="en-US"/>
        </a:p>
      </dgm:t>
    </dgm:pt>
    <dgm:pt modelId="{58D51477-FD59-431E-B2EA-5BCB5BEFCBFD}" type="pres">
      <dgm:prSet presAssocID="{193B546B-818A-4ACC-95A8-4F48CA4974A7}" presName="compositeShape" presStyleCnt="0">
        <dgm:presLayoutVars>
          <dgm:chMax val="7"/>
          <dgm:dir/>
          <dgm:resizeHandles val="exact"/>
        </dgm:presLayoutVars>
      </dgm:prSet>
      <dgm:spPr/>
    </dgm:pt>
    <dgm:pt modelId="{34842320-CCA4-49B6-ABB1-84889B8BA5DB}" type="pres">
      <dgm:prSet presAssocID="{193B546B-818A-4ACC-95A8-4F48CA4974A7}" presName="wedge1" presStyleLbl="node1" presStyleIdx="0" presStyleCnt="2"/>
      <dgm:spPr/>
      <dgm:t>
        <a:bodyPr/>
        <a:lstStyle/>
        <a:p>
          <a:endParaRPr lang="en-US"/>
        </a:p>
      </dgm:t>
    </dgm:pt>
    <dgm:pt modelId="{7851A1E5-ED61-4184-954A-1E0320410DCF}" type="pres">
      <dgm:prSet presAssocID="{193B546B-818A-4ACC-95A8-4F48CA4974A7}" presName="dummy1a" presStyleCnt="0"/>
      <dgm:spPr/>
    </dgm:pt>
    <dgm:pt modelId="{3418C19C-EFC2-484E-A990-9ACE744D4318}" type="pres">
      <dgm:prSet presAssocID="{193B546B-818A-4ACC-95A8-4F48CA4974A7}" presName="dummy1b" presStyleCnt="0"/>
      <dgm:spPr/>
    </dgm:pt>
    <dgm:pt modelId="{7A2DF973-0FB7-4DB5-95C1-1920CE2191F7}" type="pres">
      <dgm:prSet presAssocID="{193B546B-818A-4ACC-95A8-4F48CA4974A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C6EFBB-84D9-467A-AD92-578F4CD4FCDD}" type="pres">
      <dgm:prSet presAssocID="{193B546B-818A-4ACC-95A8-4F48CA4974A7}" presName="wedge2" presStyleLbl="node1" presStyleIdx="1" presStyleCnt="2"/>
      <dgm:spPr/>
      <dgm:t>
        <a:bodyPr/>
        <a:lstStyle/>
        <a:p>
          <a:endParaRPr lang="en-US"/>
        </a:p>
      </dgm:t>
    </dgm:pt>
    <dgm:pt modelId="{FA1F1B68-66DE-416C-98D3-F5BC7432B03C}" type="pres">
      <dgm:prSet presAssocID="{193B546B-818A-4ACC-95A8-4F48CA4974A7}" presName="dummy2a" presStyleCnt="0"/>
      <dgm:spPr/>
    </dgm:pt>
    <dgm:pt modelId="{7CFAF4FC-3E42-45CA-81F6-EEDB2182BFC1}" type="pres">
      <dgm:prSet presAssocID="{193B546B-818A-4ACC-95A8-4F48CA4974A7}" presName="dummy2b" presStyleCnt="0"/>
      <dgm:spPr/>
    </dgm:pt>
    <dgm:pt modelId="{E79056BB-0F1D-4501-80F2-1148DF027CDA}" type="pres">
      <dgm:prSet presAssocID="{193B546B-818A-4ACC-95A8-4F48CA4974A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E1A19C-1A7D-497E-B3D0-A381ABA8D090}" type="pres">
      <dgm:prSet presAssocID="{C289ECE6-7947-40EF-AD62-267B21A6CF50}" presName="arrowWedge1" presStyleLbl="fgSibTrans2D1" presStyleIdx="0" presStyleCnt="2"/>
      <dgm:spPr/>
    </dgm:pt>
    <dgm:pt modelId="{A2197279-C057-42A2-A96E-B600CCDCB45F}" type="pres">
      <dgm:prSet presAssocID="{DC1878CF-6F95-45FB-A697-6CAD1ECEDDFA}" presName="arrowWedge2" presStyleLbl="fgSibTrans2D1" presStyleIdx="1" presStyleCnt="2"/>
      <dgm:spPr/>
    </dgm:pt>
  </dgm:ptLst>
  <dgm:cxnLst>
    <dgm:cxn modelId="{05FD55BB-34EB-4A6A-8120-D5AE56633621}" srcId="{193B546B-818A-4ACC-95A8-4F48CA4974A7}" destId="{D42418AA-762A-4677-AF08-D41EA0596EF6}" srcOrd="0" destOrd="0" parTransId="{9093DBF3-ABA1-450E-896E-DAFC8E161D8E}" sibTransId="{C289ECE6-7947-40EF-AD62-267B21A6CF50}"/>
    <dgm:cxn modelId="{671A2F88-0816-4BC9-911E-77FF716F1953}" type="presOf" srcId="{309ACA75-7D2C-4089-9B6B-35BD1DD58EE1}" destId="{0AC6EFBB-84D9-467A-AD92-578F4CD4FCDD}" srcOrd="0" destOrd="0" presId="urn:microsoft.com/office/officeart/2005/8/layout/cycle8"/>
    <dgm:cxn modelId="{8660B8DB-653E-45C0-B2A6-A3907B34A14F}" type="presOf" srcId="{309ACA75-7D2C-4089-9B6B-35BD1DD58EE1}" destId="{E79056BB-0F1D-4501-80F2-1148DF027CDA}" srcOrd="1" destOrd="0" presId="urn:microsoft.com/office/officeart/2005/8/layout/cycle8"/>
    <dgm:cxn modelId="{62FB8A06-0073-4516-AB10-2403D61888EA}" type="presOf" srcId="{D42418AA-762A-4677-AF08-D41EA0596EF6}" destId="{7A2DF973-0FB7-4DB5-95C1-1920CE2191F7}" srcOrd="1" destOrd="0" presId="urn:microsoft.com/office/officeart/2005/8/layout/cycle8"/>
    <dgm:cxn modelId="{ED939ACD-4A32-4519-ADED-7852EAD77ADD}" srcId="{193B546B-818A-4ACC-95A8-4F48CA4974A7}" destId="{309ACA75-7D2C-4089-9B6B-35BD1DD58EE1}" srcOrd="1" destOrd="0" parTransId="{915001F8-2971-46F9-9DC2-7B9E2EABE308}" sibTransId="{DC1878CF-6F95-45FB-A697-6CAD1ECEDDFA}"/>
    <dgm:cxn modelId="{7CD57F7D-4DF7-4B3A-AEC9-5D8A658DF175}" type="presOf" srcId="{193B546B-818A-4ACC-95A8-4F48CA4974A7}" destId="{58D51477-FD59-431E-B2EA-5BCB5BEFCBFD}" srcOrd="0" destOrd="0" presId="urn:microsoft.com/office/officeart/2005/8/layout/cycle8"/>
    <dgm:cxn modelId="{31C0D830-1822-4742-88BD-120DDEAB20F9}" type="presOf" srcId="{D42418AA-762A-4677-AF08-D41EA0596EF6}" destId="{34842320-CCA4-49B6-ABB1-84889B8BA5DB}" srcOrd="0" destOrd="0" presId="urn:microsoft.com/office/officeart/2005/8/layout/cycle8"/>
    <dgm:cxn modelId="{387E0027-756C-4EB5-AF9A-19E29D3DD7DC}" type="presParOf" srcId="{58D51477-FD59-431E-B2EA-5BCB5BEFCBFD}" destId="{34842320-CCA4-49B6-ABB1-84889B8BA5DB}" srcOrd="0" destOrd="0" presId="urn:microsoft.com/office/officeart/2005/8/layout/cycle8"/>
    <dgm:cxn modelId="{ED54A08A-4EB3-42FD-AE01-5E5A2787D755}" type="presParOf" srcId="{58D51477-FD59-431E-B2EA-5BCB5BEFCBFD}" destId="{7851A1E5-ED61-4184-954A-1E0320410DCF}" srcOrd="1" destOrd="0" presId="urn:microsoft.com/office/officeart/2005/8/layout/cycle8"/>
    <dgm:cxn modelId="{1A2F8B47-CD94-4CE0-9C0A-40AEC8AA71C7}" type="presParOf" srcId="{58D51477-FD59-431E-B2EA-5BCB5BEFCBFD}" destId="{3418C19C-EFC2-484E-A990-9ACE744D4318}" srcOrd="2" destOrd="0" presId="urn:microsoft.com/office/officeart/2005/8/layout/cycle8"/>
    <dgm:cxn modelId="{D3302B45-CB37-4446-9A17-5E92B039699A}" type="presParOf" srcId="{58D51477-FD59-431E-B2EA-5BCB5BEFCBFD}" destId="{7A2DF973-0FB7-4DB5-95C1-1920CE2191F7}" srcOrd="3" destOrd="0" presId="urn:microsoft.com/office/officeart/2005/8/layout/cycle8"/>
    <dgm:cxn modelId="{5F2905C0-3B29-448D-99F3-5CC5ED672D52}" type="presParOf" srcId="{58D51477-FD59-431E-B2EA-5BCB5BEFCBFD}" destId="{0AC6EFBB-84D9-467A-AD92-578F4CD4FCDD}" srcOrd="4" destOrd="0" presId="urn:microsoft.com/office/officeart/2005/8/layout/cycle8"/>
    <dgm:cxn modelId="{62BA6628-7E04-4917-9C3D-88C8B28294F9}" type="presParOf" srcId="{58D51477-FD59-431E-B2EA-5BCB5BEFCBFD}" destId="{FA1F1B68-66DE-416C-98D3-F5BC7432B03C}" srcOrd="5" destOrd="0" presId="urn:microsoft.com/office/officeart/2005/8/layout/cycle8"/>
    <dgm:cxn modelId="{D0A51FB8-C03C-49A8-B0D4-5580A3734EC5}" type="presParOf" srcId="{58D51477-FD59-431E-B2EA-5BCB5BEFCBFD}" destId="{7CFAF4FC-3E42-45CA-81F6-EEDB2182BFC1}" srcOrd="6" destOrd="0" presId="urn:microsoft.com/office/officeart/2005/8/layout/cycle8"/>
    <dgm:cxn modelId="{FFEA2E7E-599B-41E1-B829-F5381E0226FE}" type="presParOf" srcId="{58D51477-FD59-431E-B2EA-5BCB5BEFCBFD}" destId="{E79056BB-0F1D-4501-80F2-1148DF027CDA}" srcOrd="7" destOrd="0" presId="urn:microsoft.com/office/officeart/2005/8/layout/cycle8"/>
    <dgm:cxn modelId="{285D7861-03B0-49C6-BAED-002C41A427A5}" type="presParOf" srcId="{58D51477-FD59-431E-B2EA-5BCB5BEFCBFD}" destId="{4EE1A19C-1A7D-497E-B3D0-A381ABA8D090}" srcOrd="8" destOrd="0" presId="urn:microsoft.com/office/officeart/2005/8/layout/cycle8"/>
    <dgm:cxn modelId="{8FD00D25-0E4E-46CE-9818-A1EF5FE2CDE0}" type="presParOf" srcId="{58D51477-FD59-431E-B2EA-5BCB5BEFCBFD}" destId="{A2197279-C057-42A2-A96E-B600CCDCB45F}" srcOrd="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42320-CCA4-49B6-ABB1-84889B8BA5DB}">
      <dsp:nvSpPr>
        <dsp:cNvPr id="0" name=""/>
        <dsp:cNvSpPr/>
      </dsp:nvSpPr>
      <dsp:spPr>
        <a:xfrm>
          <a:off x="1170926" y="249640"/>
          <a:ext cx="2810222" cy="2810222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400" kern="1200" dirty="0"/>
        </a:p>
      </dsp:txBody>
      <dsp:txXfrm>
        <a:off x="2706512" y="985650"/>
        <a:ext cx="1003650" cy="1338201"/>
      </dsp:txXfrm>
    </dsp:sp>
    <dsp:sp modelId="{0AC6EFBB-84D9-467A-AD92-578F4CD4FCDD}">
      <dsp:nvSpPr>
        <dsp:cNvPr id="0" name=""/>
        <dsp:cNvSpPr/>
      </dsp:nvSpPr>
      <dsp:spPr>
        <a:xfrm>
          <a:off x="1037106" y="249640"/>
          <a:ext cx="2810222" cy="281022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400" kern="1200" dirty="0"/>
            <a:t>PREP</a:t>
          </a:r>
          <a:endParaRPr kumimoji="1" lang="ja-JP" altLang="en-US" sz="3400" kern="1200" dirty="0"/>
        </a:p>
      </dsp:txBody>
      <dsp:txXfrm>
        <a:off x="1308092" y="985650"/>
        <a:ext cx="1003650" cy="1338201"/>
      </dsp:txXfrm>
    </dsp:sp>
    <dsp:sp modelId="{4EE1A19C-1A7D-497E-B3D0-A381ABA8D090}">
      <dsp:nvSpPr>
        <dsp:cNvPr id="0" name=""/>
        <dsp:cNvSpPr/>
      </dsp:nvSpPr>
      <dsp:spPr>
        <a:xfrm>
          <a:off x="996960" y="75674"/>
          <a:ext cx="3158154" cy="3158154"/>
        </a:xfrm>
        <a:prstGeom prst="circularArrow">
          <a:avLst>
            <a:gd name="adj1" fmla="val 5085"/>
            <a:gd name="adj2" fmla="val 327528"/>
            <a:gd name="adj3" fmla="val 5072472"/>
            <a:gd name="adj4" fmla="val 162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97279-C057-42A2-A96E-B600CCDCB45F}">
      <dsp:nvSpPr>
        <dsp:cNvPr id="0" name=""/>
        <dsp:cNvSpPr/>
      </dsp:nvSpPr>
      <dsp:spPr>
        <a:xfrm>
          <a:off x="863140" y="75674"/>
          <a:ext cx="3158154" cy="3158154"/>
        </a:xfrm>
        <a:prstGeom prst="circularArrow">
          <a:avLst>
            <a:gd name="adj1" fmla="val 5085"/>
            <a:gd name="adj2" fmla="val 327528"/>
            <a:gd name="adj3" fmla="val 15872472"/>
            <a:gd name="adj4" fmla="val 540000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1683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2591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77921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97334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92373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92290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0782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23619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1831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2149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66614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70795-C6BF-4C54-83A1-5A48073D2D8E}" type="datetimeFigureOut">
              <a:rPr kumimoji="1" lang="ja-JP" altLang="en-US" smtClean="0"/>
              <a:pPr/>
              <a:t>2018/9/19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791D-A5ED-4116-AE37-27B5C43D88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4864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2.wdp"/><Relationship Id="rId9" Type="http://schemas.microsoft.com/office/2007/relationships/diagramDrawing" Target="../diagrams/drawing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888" y="1879448"/>
            <a:ext cx="3584112" cy="286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0" y="6165304"/>
            <a:ext cx="91440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0" y="548680"/>
            <a:ext cx="91440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2835627"/>
            <a:ext cx="3810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7241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10391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348811" y="2118401"/>
            <a:ext cx="4145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ru-RU" altLang="ja-JP" sz="2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Урок в Большой Группе</a:t>
            </a:r>
            <a:endParaRPr kumimoji="1" lang="ja-JP" altLang="en-US" sz="2400" b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2796" y="794143"/>
            <a:ext cx="6681355" cy="135677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976301" y="138535"/>
            <a:ext cx="548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ЗАНЯТИЯ В БОЛЬШИХ ГРУППАХ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222796" y="2580066"/>
            <a:ext cx="681124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chemeClr val="accent1"/>
                </a:solidFill>
              </a:rPr>
              <a:t>【</a:t>
            </a:r>
            <a:r>
              <a:rPr lang="ru-RU" altLang="ja-JP" sz="1200" b="1" dirty="0" smtClean="0">
                <a:solidFill>
                  <a:schemeClr val="accent1"/>
                </a:solidFill>
              </a:rPr>
              <a:t>Тренировочный Урок</a:t>
            </a:r>
            <a:r>
              <a:rPr lang="en-US" altLang="ja-JP" sz="1200" b="1" dirty="0" smtClean="0">
                <a:solidFill>
                  <a:schemeClr val="accent1"/>
                </a:solidFill>
              </a:rPr>
              <a:t>】</a:t>
            </a:r>
            <a:endParaRPr lang="en-US" altLang="ko-KR" sz="12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r>
              <a:rPr lang="en-US" altLang="ko-KR" sz="1200" b="1" dirty="0">
                <a:solidFill>
                  <a:schemeClr val="accent1"/>
                </a:solidFill>
                <a:latin typeface="Calibri" panose="020F0502020204030204" pitchFamily="34" charset="0"/>
              </a:rPr>
              <a:t>Multimedia Class</a:t>
            </a:r>
            <a:r>
              <a:rPr lang="en-US" altLang="ko-KR" sz="1100" b="1" dirty="0">
                <a:solidFill>
                  <a:schemeClr val="accent1"/>
                </a:solidFill>
                <a:latin typeface="Calibri" panose="020F0502020204030204" pitchFamily="34" charset="0"/>
              </a:rPr>
              <a:t>:</a:t>
            </a:r>
            <a:r>
              <a:rPr lang="en-US" altLang="ko-KR" sz="1100" b="1" dirty="0">
                <a:latin typeface="Calibri" panose="020F0502020204030204" pitchFamily="34" charset="0"/>
              </a:rPr>
              <a:t> </a:t>
            </a:r>
            <a:r>
              <a:rPr lang="ru-RU" altLang="ko-KR" sz="1100" dirty="0" smtClean="0">
                <a:latin typeface="Calibri" panose="020F0502020204030204" pitchFamily="34" charset="0"/>
              </a:rPr>
              <a:t>урок в большой группе в основном создан для студентов с высоким уровнем языка,</a:t>
            </a:r>
            <a:r>
              <a:rPr lang="en-US" altLang="ko-KR" sz="1100" dirty="0" smtClean="0">
                <a:latin typeface="Calibri" panose="020F0502020204030204" pitchFamily="34" charset="0"/>
              </a:rPr>
              <a:t> </a:t>
            </a:r>
            <a:r>
              <a:rPr lang="ru-RU" altLang="ko-KR" sz="1100" dirty="0" smtClean="0">
                <a:latin typeface="Calibri" panose="020F0502020204030204" pitchFamily="34" charset="0"/>
              </a:rPr>
              <a:t>так как этот урок включает в себя детальное понимание разных форм СМИ </a:t>
            </a:r>
            <a:r>
              <a:rPr lang="en-US" altLang="ko-KR" sz="1100" dirty="0" smtClean="0">
                <a:latin typeface="Calibri" panose="020F0502020204030204" pitchFamily="34" charset="0"/>
              </a:rPr>
              <a:t>(</a:t>
            </a:r>
            <a:r>
              <a:rPr lang="ru-RU" altLang="ko-KR" sz="1100" dirty="0" smtClean="0">
                <a:latin typeface="Calibri" panose="020F0502020204030204" pitchFamily="34" charset="0"/>
              </a:rPr>
              <a:t>печатных или транслируемых</a:t>
            </a:r>
            <a:r>
              <a:rPr lang="en-US" altLang="ko-KR" sz="1100" dirty="0" smtClean="0">
                <a:latin typeface="Calibri" panose="020F0502020204030204" pitchFamily="34" charset="0"/>
              </a:rPr>
              <a:t>).  </a:t>
            </a:r>
            <a:r>
              <a:rPr lang="ru-RU" altLang="ko-KR" sz="1100" dirty="0" smtClean="0">
                <a:latin typeface="Calibri" panose="020F0502020204030204" pitchFamily="34" charset="0"/>
              </a:rPr>
              <a:t>Студентам во время занятия дается возможность придумать свою собственную программу для СМИ</a:t>
            </a:r>
            <a:r>
              <a:rPr lang="en-US" altLang="ko-KR" sz="1100" dirty="0" smtClean="0">
                <a:latin typeface="Calibri" panose="020F0502020204030204" pitchFamily="34" charset="0"/>
              </a:rPr>
              <a:t> </a:t>
            </a:r>
            <a:r>
              <a:rPr lang="ru-RU" altLang="ko-KR" sz="1100" dirty="0" smtClean="0">
                <a:latin typeface="Calibri" panose="020F0502020204030204" pitchFamily="34" charset="0"/>
              </a:rPr>
              <a:t>после обсуждения и понимания тщательно отобранных тем</a:t>
            </a:r>
            <a:r>
              <a:rPr lang="en-US" altLang="ko-KR" sz="1100" dirty="0" smtClean="0">
                <a:latin typeface="Calibri" panose="020F0502020204030204" pitchFamily="34" charset="0"/>
              </a:rPr>
              <a:t>. </a:t>
            </a:r>
            <a:endParaRPr lang="en-US" altLang="ko-KR" sz="1100" dirty="0">
              <a:latin typeface="Calibri" panose="020F0502020204030204" pitchFamily="34" charset="0"/>
            </a:endParaRPr>
          </a:p>
          <a:p>
            <a:r>
              <a:rPr lang="en-US" altLang="ko-KR" sz="12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Presentation Class</a:t>
            </a:r>
            <a:r>
              <a:rPr lang="en-US" altLang="ko-KR" sz="1100" dirty="0">
                <a:solidFill>
                  <a:schemeClr val="accent1"/>
                </a:solidFill>
                <a:latin typeface="Calibri" panose="020F0502020204030204" pitchFamily="34" charset="0"/>
              </a:rPr>
              <a:t>:  </a:t>
            </a:r>
            <a:r>
              <a:rPr lang="ru-RU" altLang="ko-KR" sz="1100" dirty="0" smtClean="0">
                <a:latin typeface="Calibri" panose="020F0502020204030204" pitchFamily="34" charset="0"/>
              </a:rPr>
              <a:t>еще один урок в большой группе, который предоставит студентам возможность изучить разные виды презентаций, которые необходимы в Университетах/Колледжах или других бизнес сферах</a:t>
            </a:r>
            <a:r>
              <a:rPr lang="en-US" altLang="ko-KR" sz="1100" dirty="0" smtClean="0">
                <a:latin typeface="Calibri" panose="020F0502020204030204" pitchFamily="34" charset="0"/>
              </a:rPr>
              <a:t>. </a:t>
            </a:r>
            <a:r>
              <a:rPr lang="ru-RU" altLang="ko-KR" sz="1100" dirty="0" smtClean="0">
                <a:latin typeface="Calibri" panose="020F0502020204030204" pitchFamily="34" charset="0"/>
              </a:rPr>
              <a:t>Во время этого урока</a:t>
            </a:r>
            <a:r>
              <a:rPr lang="en-US" altLang="ko-KR" sz="1100" dirty="0" smtClean="0">
                <a:latin typeface="Calibri" panose="020F0502020204030204" pitchFamily="34" charset="0"/>
              </a:rPr>
              <a:t>, </a:t>
            </a:r>
            <a:r>
              <a:rPr lang="ru-RU" altLang="ko-KR" sz="1100" dirty="0" smtClean="0">
                <a:latin typeface="Calibri" panose="020F0502020204030204" pitchFamily="34" charset="0"/>
              </a:rPr>
              <a:t>студенты изучают и практикуют разные формы презентаций,</a:t>
            </a:r>
            <a:r>
              <a:rPr lang="en-US" altLang="ko-KR" sz="1100" dirty="0" smtClean="0">
                <a:latin typeface="Calibri" panose="020F0502020204030204" pitchFamily="34" charset="0"/>
              </a:rPr>
              <a:t> </a:t>
            </a:r>
            <a:r>
              <a:rPr lang="ru-RU" altLang="ko-KR" sz="1100" dirty="0" smtClean="0">
                <a:latin typeface="Calibri" panose="020F0502020204030204" pitchFamily="34" charset="0"/>
              </a:rPr>
              <a:t>как письменные, так и устные </a:t>
            </a:r>
            <a:r>
              <a:rPr lang="en-US" altLang="ko-KR" sz="1100" dirty="0" smtClean="0">
                <a:latin typeface="Calibri" panose="020F0502020204030204" pitchFamily="34" charset="0"/>
              </a:rPr>
              <a:t>. </a:t>
            </a:r>
            <a:endParaRPr lang="en-US" altLang="ko-KR" sz="1100" dirty="0">
              <a:latin typeface="Calibri" panose="020F0502020204030204" pitchFamily="34" charset="0"/>
            </a:endParaRPr>
          </a:p>
          <a:p>
            <a:r>
              <a:rPr lang="en-US" altLang="ko-KR" sz="1200" b="1" dirty="0">
                <a:solidFill>
                  <a:schemeClr val="accent1"/>
                </a:solidFill>
                <a:latin typeface="Calibri" panose="020F0502020204030204" pitchFamily="34" charset="0"/>
              </a:rPr>
              <a:t>IELTS/TOEIC Practice and Review</a:t>
            </a:r>
            <a:r>
              <a:rPr lang="en-US" altLang="ko-KR" sz="1100" dirty="0">
                <a:latin typeface="Calibri" panose="020F0502020204030204" pitchFamily="34" charset="0"/>
              </a:rPr>
              <a:t>: </a:t>
            </a:r>
            <a:r>
              <a:rPr lang="ru-RU" altLang="ko-KR" sz="1100" dirty="0" smtClean="0">
                <a:latin typeface="Calibri" panose="020F0502020204030204" pitchFamily="34" charset="0"/>
              </a:rPr>
              <a:t>Подготовка к тестам</a:t>
            </a:r>
            <a:r>
              <a:rPr lang="en-US" altLang="ko-KR" sz="1100" dirty="0" smtClean="0">
                <a:latin typeface="Calibri" panose="020F0502020204030204" pitchFamily="34" charset="0"/>
              </a:rPr>
              <a:t> </a:t>
            </a:r>
            <a:r>
              <a:rPr lang="ru-RU" altLang="ko-KR" sz="1100" dirty="0" smtClean="0">
                <a:latin typeface="Calibri" panose="020F0502020204030204" pitchFamily="34" charset="0"/>
              </a:rPr>
              <a:t>будет эффективной только если студенты будут нарабатывать формат и материалы к тестам</a:t>
            </a:r>
            <a:r>
              <a:rPr lang="en-US" altLang="ko-KR" sz="1100" dirty="0" smtClean="0">
                <a:latin typeface="Calibri" panose="020F0502020204030204" pitchFamily="34" charset="0"/>
              </a:rPr>
              <a:t>.  </a:t>
            </a:r>
            <a:r>
              <a:rPr lang="ru-RU" altLang="ko-KR" sz="1100" dirty="0" smtClean="0">
                <a:latin typeface="Calibri" panose="020F0502020204030204" pitchFamily="34" charset="0"/>
              </a:rPr>
              <a:t>Практические и Проверочные занятия это 100 </a:t>
            </a:r>
            <a:r>
              <a:rPr lang="ru-RU" altLang="ko-KR" sz="1100" dirty="0">
                <a:latin typeface="Calibri" panose="020F0502020204030204" pitchFamily="34" charset="0"/>
              </a:rPr>
              <a:t>-минутные занятия , которые </a:t>
            </a:r>
            <a:r>
              <a:rPr lang="ru-RU" altLang="ko-KR" sz="1100" dirty="0" smtClean="0">
                <a:latin typeface="Calibri" panose="020F0502020204030204" pitchFamily="34" charset="0"/>
              </a:rPr>
              <a:t>подготавливают </a:t>
            </a:r>
            <a:r>
              <a:rPr lang="ru-RU" altLang="ko-KR" sz="1100" dirty="0">
                <a:latin typeface="Calibri" panose="020F0502020204030204" pitchFamily="34" charset="0"/>
              </a:rPr>
              <a:t>студентов </a:t>
            </a:r>
            <a:r>
              <a:rPr lang="ru-RU" altLang="ko-KR" sz="1100" dirty="0" smtClean="0">
                <a:latin typeface="Calibri" panose="020F0502020204030204" pitchFamily="34" charset="0"/>
              </a:rPr>
              <a:t>к </a:t>
            </a:r>
            <a:r>
              <a:rPr lang="en-US" altLang="ko-KR" sz="1100" dirty="0" smtClean="0">
                <a:latin typeface="Calibri" panose="020F0502020204030204" pitchFamily="34" charset="0"/>
              </a:rPr>
              <a:t>English Proficiency Tests </a:t>
            </a:r>
            <a:r>
              <a:rPr lang="ru-RU" altLang="ko-KR" sz="1100" dirty="0" smtClean="0">
                <a:latin typeface="Calibri" panose="020F0502020204030204" pitchFamily="34" charset="0"/>
              </a:rPr>
              <a:t>и дают глубокое понимание и рациональное обоснование </a:t>
            </a:r>
            <a:r>
              <a:rPr lang="ru-RU" altLang="ko-KR" sz="1100" dirty="0">
                <a:latin typeface="Calibri" panose="020F0502020204030204" pitchFamily="34" charset="0"/>
              </a:rPr>
              <a:t>ответов на различные вопросы теста </a:t>
            </a:r>
            <a:r>
              <a:rPr lang="en-US" altLang="ko-KR" sz="1100" dirty="0" smtClean="0">
                <a:latin typeface="Calibri" panose="020F0502020204030204" pitchFamily="34" charset="0"/>
              </a:rPr>
              <a:t>. </a:t>
            </a:r>
            <a:endParaRPr lang="en-US" altLang="ko-KR" sz="1100" dirty="0" smtClean="0">
              <a:latin typeface="Times New Roman" panose="02020603050405020304" pitchFamily="18" charset="0"/>
            </a:endParaRPr>
          </a:p>
          <a:p>
            <a:r>
              <a:rPr lang="en-PH" altLang="ja-JP" sz="1200" b="1" dirty="0" smtClean="0">
                <a:solidFill>
                  <a:schemeClr val="accent1"/>
                </a:solidFill>
              </a:rPr>
              <a:t>S</a:t>
            </a:r>
            <a:r>
              <a:rPr lang="en-PH" altLang="ko-KR" sz="1200" b="1" dirty="0" smtClean="0">
                <a:solidFill>
                  <a:schemeClr val="accent1"/>
                </a:solidFill>
              </a:rPr>
              <a:t>urvival English</a:t>
            </a:r>
            <a:r>
              <a:rPr lang="en-PH" altLang="ko-KR" sz="1200" b="1" dirty="0" smtClean="0"/>
              <a:t>: </a:t>
            </a:r>
            <a:r>
              <a:rPr lang="ru-RU" altLang="ko-KR" sz="1100" dirty="0" smtClean="0"/>
              <a:t>урок в большой группе, который обучает студентов необходимому языку для </a:t>
            </a:r>
            <a:r>
              <a:rPr lang="en-US" altLang="ko-KR" sz="1100" dirty="0" smtClean="0"/>
              <a:t>“</a:t>
            </a:r>
            <a:r>
              <a:rPr lang="ru-RU" altLang="ko-KR" sz="1100" dirty="0" smtClean="0"/>
              <a:t>выживания</a:t>
            </a:r>
            <a:r>
              <a:rPr lang="en-US" altLang="ko-KR" sz="1100" dirty="0" smtClean="0"/>
              <a:t>”</a:t>
            </a:r>
            <a:r>
              <a:rPr lang="ru-RU" altLang="ko-KR" sz="1100" dirty="0" smtClean="0"/>
              <a:t> в Англо-Говорящей стране</a:t>
            </a:r>
            <a:r>
              <a:rPr lang="en-US" altLang="ko-KR" sz="1100" dirty="0" smtClean="0"/>
              <a:t>.  </a:t>
            </a:r>
            <a:r>
              <a:rPr lang="ru-RU" altLang="ko-KR" sz="1100" dirty="0" smtClean="0"/>
              <a:t>Во время уроков студенты будут разыгрывать сценки из реальной жизни, чтобы в будущем это помогло им сориентироваться на местности.</a:t>
            </a:r>
            <a:endParaRPr lang="en-US" altLang="ko-KR" sz="1100" dirty="0" smtClean="0"/>
          </a:p>
          <a:p>
            <a:endParaRPr lang="en-US" altLang="ko-KR" sz="1100" b="1" dirty="0">
              <a:latin typeface="Calibri" panose="020F0502020204030204" pitchFamily="34" charset="0"/>
            </a:endParaRPr>
          </a:p>
          <a:p>
            <a:r>
              <a:rPr lang="en-US" altLang="ja-JP" sz="1100" b="1" dirty="0" smtClean="0">
                <a:solidFill>
                  <a:schemeClr val="accent1"/>
                </a:solidFill>
              </a:rPr>
              <a:t>【</a:t>
            </a:r>
            <a:r>
              <a:rPr lang="ru-RU" altLang="ja-JP" sz="1100" b="1" dirty="0" smtClean="0">
                <a:solidFill>
                  <a:schemeClr val="accent1"/>
                </a:solidFill>
              </a:rPr>
              <a:t>Активность</a:t>
            </a:r>
            <a:r>
              <a:rPr lang="en-US" altLang="ja-JP" sz="1100" b="1" dirty="0" smtClean="0">
                <a:solidFill>
                  <a:schemeClr val="accent1"/>
                </a:solidFill>
              </a:rPr>
              <a:t>】</a:t>
            </a:r>
            <a:endParaRPr lang="en-US" altLang="ja-JP" sz="1100" b="1" dirty="0">
              <a:solidFill>
                <a:schemeClr val="accent1"/>
              </a:solidFill>
            </a:endParaRPr>
          </a:p>
          <a:p>
            <a:r>
              <a:rPr lang="en-US" altLang="ko-KR" sz="1200" b="1" dirty="0">
                <a:solidFill>
                  <a:schemeClr val="accent1"/>
                </a:solidFill>
                <a:latin typeface="Calibri" panose="020F0502020204030204" pitchFamily="34" charset="0"/>
              </a:rPr>
              <a:t>Yoga</a:t>
            </a:r>
            <a:r>
              <a:rPr lang="en-US" altLang="ko-KR" sz="1100" b="1" dirty="0">
                <a:latin typeface="Calibri" panose="020F0502020204030204" pitchFamily="34" charset="0"/>
              </a:rPr>
              <a:t>: </a:t>
            </a:r>
            <a:r>
              <a:rPr lang="ru-RU" altLang="ko-KR" sz="1100" dirty="0" smtClean="0">
                <a:latin typeface="Calibri" panose="020F0502020204030204" pitchFamily="34" charset="0"/>
              </a:rPr>
              <a:t>спортивное мероприятие</a:t>
            </a:r>
            <a:r>
              <a:rPr lang="en-US" altLang="ko-KR" sz="1100" dirty="0" smtClean="0">
                <a:latin typeface="Calibri" panose="020F0502020204030204" pitchFamily="34" charset="0"/>
              </a:rPr>
              <a:t> </a:t>
            </a:r>
            <a:r>
              <a:rPr lang="ru-RU" altLang="ko-KR" sz="1100" dirty="0" smtClean="0">
                <a:latin typeface="Calibri" panose="020F0502020204030204" pitchFamily="34" charset="0"/>
              </a:rPr>
              <a:t>для тех кто учит английский, которое в тоже время способствует улучшению восприятия и понимания языка на слух</a:t>
            </a:r>
            <a:r>
              <a:rPr lang="en-US" altLang="ko-KR" sz="1100" dirty="0" smtClean="0">
                <a:latin typeface="Calibri" panose="020F0502020204030204" pitchFamily="34" charset="0"/>
              </a:rPr>
              <a:t>, </a:t>
            </a:r>
            <a:r>
              <a:rPr lang="ru-RU" altLang="ko-KR" sz="1100" dirty="0" smtClean="0">
                <a:latin typeface="Calibri" panose="020F0502020204030204" pitchFamily="34" charset="0"/>
              </a:rPr>
              <a:t>так как инструкции о разных позах в йоге даются на английском языке</a:t>
            </a:r>
            <a:r>
              <a:rPr lang="en-US" altLang="ko-KR" sz="1100" dirty="0" smtClean="0">
                <a:latin typeface="Calibri" panose="020F0502020204030204" pitchFamily="34" charset="0"/>
              </a:rPr>
              <a:t>. </a:t>
            </a:r>
            <a:endParaRPr lang="en-US" altLang="ko-KR" sz="1100" dirty="0">
              <a:latin typeface="Calibri" panose="020F0502020204030204" pitchFamily="34" charset="0"/>
            </a:endParaRPr>
          </a:p>
          <a:p>
            <a:r>
              <a:rPr lang="en-US" altLang="ko-KR" sz="12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Dance</a:t>
            </a:r>
            <a:r>
              <a:rPr lang="en-US" altLang="ko-KR" sz="1100" b="1" dirty="0" smtClean="0">
                <a:latin typeface="Calibri" panose="020F0502020204030204" pitchFamily="34" charset="0"/>
              </a:rPr>
              <a:t>: </a:t>
            </a:r>
            <a:r>
              <a:rPr lang="ru-RU" altLang="ko-KR" sz="1100" dirty="0" smtClean="0">
                <a:latin typeface="Calibri" panose="020F0502020204030204" pitchFamily="34" charset="0"/>
              </a:rPr>
              <a:t>урок на котором совмещены веселое времяпровождения, обучение и физическая нагрузка</a:t>
            </a:r>
            <a:r>
              <a:rPr lang="en-US" altLang="ko-KR" sz="1100" dirty="0" smtClean="0">
                <a:latin typeface="Calibri" panose="020F0502020204030204" pitchFamily="34" charset="0"/>
              </a:rPr>
              <a:t>. </a:t>
            </a:r>
            <a:r>
              <a:rPr lang="ru-RU" altLang="ko-KR" sz="1100" dirty="0" smtClean="0">
                <a:latin typeface="Calibri" panose="020F0502020204030204" pitchFamily="34" charset="0"/>
              </a:rPr>
              <a:t>Студенты в это время могут снять внутреннее напряжение через танец</a:t>
            </a:r>
            <a:r>
              <a:rPr lang="en-US" altLang="ko-KR" sz="1100" dirty="0" smtClean="0">
                <a:latin typeface="Calibri" panose="020F0502020204030204" pitchFamily="34" charset="0"/>
              </a:rPr>
              <a:t>, </a:t>
            </a:r>
            <a:r>
              <a:rPr lang="ru-RU" altLang="ko-KR" sz="1100" dirty="0" smtClean="0">
                <a:latin typeface="Calibri" panose="020F0502020204030204" pitchFamily="34" charset="0"/>
              </a:rPr>
              <a:t>но в то же время улучшить восприятие и понимание языка на слух, слушая инструкции учителя.</a:t>
            </a:r>
            <a:endParaRPr lang="en-US" altLang="ko-KR" sz="1100" dirty="0">
              <a:latin typeface="Calibri" panose="020F0502020204030204" pitchFamily="34" charset="0"/>
            </a:endParaRPr>
          </a:p>
        </p:txBody>
      </p:sp>
      <p:sp>
        <p:nvSpPr>
          <p:cNvPr id="13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619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128144"/>
            <a:ext cx="446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ja-JP" sz="2400" b="1" dirty="0" smtClean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  <a:endParaRPr kumimoji="1" lang="ja-JP" altLang="en-US" sz="24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8924" y="773366"/>
            <a:ext cx="7103663" cy="5927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70964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128144"/>
            <a:ext cx="446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07573" y="582113"/>
            <a:ext cx="312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Communication</a:t>
            </a:r>
            <a:r>
              <a:rPr lang="ja-JP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</a:rPr>
              <a:t>ESL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07573" y="1078699"/>
            <a:ext cx="711531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100" dirty="0" smtClean="0">
                <a:latin typeface="Corbel" pitchFamily="34" charset="0"/>
              </a:rPr>
              <a:t>Это общий курс английского, для тех студентов, которые хотят сфокусироваться на </a:t>
            </a:r>
            <a:r>
              <a:rPr lang="en-US" altLang="ko-KR" sz="1100" dirty="0" smtClean="0">
                <a:latin typeface="Corbel" pitchFamily="34" charset="0"/>
              </a:rPr>
              <a:t>SPEAKING</a:t>
            </a:r>
            <a:r>
              <a:rPr lang="en-US" altLang="ko-KR" sz="1100" dirty="0">
                <a:latin typeface="Corbel" pitchFamily="34" charset="0"/>
              </a:rPr>
              <a:t>.  </a:t>
            </a:r>
            <a:r>
              <a:rPr lang="ru-RU" altLang="ko-KR" sz="1100" dirty="0" smtClean="0">
                <a:latin typeface="Corbel" pitchFamily="34" charset="0"/>
              </a:rPr>
              <a:t>Студенты проводят свое время в классах , которые специально оборудованы для улучшения  их </a:t>
            </a:r>
            <a:r>
              <a:rPr lang="en-US" altLang="ko-KR" sz="1100" dirty="0" smtClean="0">
                <a:latin typeface="Corbel" pitchFamily="34" charset="0"/>
              </a:rPr>
              <a:t> </a:t>
            </a:r>
            <a:r>
              <a:rPr lang="ru-RU" altLang="ko-KR" sz="1100" dirty="0" smtClean="0">
                <a:latin typeface="Corbel" pitchFamily="34" charset="0"/>
              </a:rPr>
              <a:t>разговорных навыков, таких как</a:t>
            </a:r>
            <a:r>
              <a:rPr lang="en-US" altLang="ko-KR" sz="1100" dirty="0" smtClean="0">
                <a:latin typeface="Corbel" pitchFamily="34" charset="0"/>
              </a:rPr>
              <a:t> </a:t>
            </a:r>
            <a:r>
              <a:rPr lang="en-US" altLang="ko-KR" sz="1100" dirty="0">
                <a:latin typeface="Corbel" pitchFamily="34" charset="0"/>
              </a:rPr>
              <a:t>Speaking, Listening, Pronunciation </a:t>
            </a:r>
            <a:r>
              <a:rPr lang="ru-RU" altLang="ko-KR" sz="1100" dirty="0" smtClean="0">
                <a:latin typeface="Corbel" pitchFamily="34" charset="0"/>
              </a:rPr>
              <a:t>и</a:t>
            </a:r>
            <a:r>
              <a:rPr lang="en-US" altLang="ko-KR" sz="1100" dirty="0" smtClean="0">
                <a:latin typeface="Corbel" pitchFamily="34" charset="0"/>
              </a:rPr>
              <a:t> </a:t>
            </a:r>
            <a:r>
              <a:rPr lang="en-US" altLang="ko-KR" sz="1100" dirty="0">
                <a:latin typeface="Corbel" pitchFamily="34" charset="0"/>
              </a:rPr>
              <a:t>Quick Response.  </a:t>
            </a:r>
            <a:r>
              <a:rPr lang="ru-RU" altLang="ko-KR" sz="1100" dirty="0" smtClean="0">
                <a:latin typeface="Corbel" pitchFamily="34" charset="0"/>
              </a:rPr>
              <a:t>У них есть выбор между</a:t>
            </a:r>
            <a:r>
              <a:rPr lang="en-US" altLang="ko-KR" sz="1100" dirty="0" smtClean="0">
                <a:latin typeface="Corbel" pitchFamily="34" charset="0"/>
              </a:rPr>
              <a:t> </a:t>
            </a:r>
            <a:r>
              <a:rPr lang="en-US" altLang="ko-KR" sz="1100" dirty="0">
                <a:latin typeface="Corbel" pitchFamily="34" charset="0"/>
              </a:rPr>
              <a:t>3 </a:t>
            </a:r>
            <a:r>
              <a:rPr lang="ru-RU" altLang="ko-KR" sz="1100" dirty="0" smtClean="0">
                <a:latin typeface="Corbel" pitchFamily="34" charset="0"/>
              </a:rPr>
              <a:t>индивидуальными занятиями </a:t>
            </a:r>
            <a:r>
              <a:rPr lang="ru-RU" altLang="ko-KR" sz="1100" dirty="0">
                <a:latin typeface="Corbel" pitchFamily="34" charset="0"/>
              </a:rPr>
              <a:t>и</a:t>
            </a:r>
            <a:r>
              <a:rPr lang="en-US" altLang="ko-KR" sz="1100" dirty="0" smtClean="0">
                <a:latin typeface="Corbel" pitchFamily="34" charset="0"/>
              </a:rPr>
              <a:t> </a:t>
            </a:r>
            <a:r>
              <a:rPr lang="en-US" altLang="ko-KR" sz="1100" dirty="0">
                <a:latin typeface="Corbel" pitchFamily="34" charset="0"/>
              </a:rPr>
              <a:t>8 </a:t>
            </a:r>
            <a:r>
              <a:rPr lang="ru-RU" altLang="ko-KR" sz="1100" dirty="0">
                <a:latin typeface="Corbel" pitchFamily="34" charset="0"/>
              </a:rPr>
              <a:t>индивидуальными занятиями </a:t>
            </a:r>
            <a:r>
              <a:rPr lang="en-US" altLang="ko-KR" sz="1100" dirty="0" smtClean="0">
                <a:latin typeface="Corbel" pitchFamily="34" charset="0"/>
              </a:rPr>
              <a:t>.  </a:t>
            </a:r>
            <a:r>
              <a:rPr lang="ru-RU" altLang="ko-KR" sz="1100" i="1" dirty="0" smtClean="0">
                <a:latin typeface="Corbel" pitchFamily="34" charset="0"/>
              </a:rPr>
              <a:t>Групповые занятия идут по выбору во время этого курса</a:t>
            </a:r>
            <a:r>
              <a:rPr lang="en-US" altLang="ko-KR" sz="1100" dirty="0" smtClean="0">
                <a:latin typeface="Corbel" pitchFamily="34" charset="0"/>
              </a:rPr>
              <a:t>. </a:t>
            </a:r>
            <a:endParaRPr lang="en-US" altLang="ko-KR" sz="1100" dirty="0">
              <a:latin typeface="Corbel" pitchFamily="34" charset="0"/>
            </a:endParaRPr>
          </a:p>
          <a:p>
            <a:endParaRPr kumimoji="1" lang="ja-JP" altLang="en-US" sz="900" dirty="0"/>
          </a:p>
        </p:txBody>
      </p:sp>
      <p:graphicFrame>
        <p:nvGraphicFramePr>
          <p:cNvPr id="1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91646715"/>
              </p:ext>
            </p:extLst>
          </p:nvPr>
        </p:nvGraphicFramePr>
        <p:xfrm>
          <a:off x="2002666" y="3604559"/>
          <a:ext cx="6870097" cy="294668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814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00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56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41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894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98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9363"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/>
                        <a:t>Курс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/>
                        <a:t>Индивидуально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Малая группа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Большая группа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Зарядка для мозга</a:t>
                      </a:r>
                      <a:endParaRPr lang="en-PH" altLang="ja-JP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Corbel" panose="020B0503020204020204" pitchFamily="34" charset="0"/>
                        </a:rPr>
                        <a:t>Вечерний</a:t>
                      </a:r>
                      <a:r>
                        <a:rPr lang="ru-RU" sz="1000" baseline="0" dirty="0" smtClean="0">
                          <a:latin typeface="Corbel" panose="020B0503020204020204" pitchFamily="34" charset="0"/>
                        </a:rPr>
                        <a:t> урок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089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CE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US" altLang="ja-JP" sz="1000" dirty="0"/>
                        <a:t>-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PH" sz="1000" dirty="0"/>
                        <a:t>3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Speaking, Pronunciation,</a:t>
                      </a:r>
                      <a:r>
                        <a:rPr lang="en-PH" sz="1000" baseline="0" dirty="0"/>
                        <a:t> Listening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sz="1000" dirty="0"/>
                        <a:t>Conversation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endParaRPr lang="en-PH" sz="1000" dirty="0"/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sz="1000" dirty="0"/>
                        <a:t>Grammar for Communication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Discussion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altLang="ja-JP" sz="1100" dirty="0"/>
                        <a:t>【Practice Class】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100" dirty="0"/>
                        <a:t>S</a:t>
                      </a:r>
                      <a:r>
                        <a:rPr lang="en-PH" sz="1100" dirty="0"/>
                        <a:t>urvival English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sz="11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sz="1100" dirty="0"/>
                        <a:t>Business Presentation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sz="11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100" dirty="0"/>
                        <a:t>TOEIC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1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100" dirty="0"/>
                        <a:t>Multimedia Class</a:t>
                      </a:r>
                      <a:endParaRPr lang="en-US" altLang="ja-JP" sz="11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100" dirty="0">
                          <a:latin typeface="+mn-lt"/>
                        </a:rPr>
                        <a:t>listen</a:t>
                      </a:r>
                      <a:r>
                        <a:rPr lang="ja-JP" altLang="en-US" sz="1100" dirty="0">
                          <a:latin typeface="+mn-lt"/>
                        </a:rPr>
                        <a:t>　＆</a:t>
                      </a:r>
                      <a:r>
                        <a:rPr lang="en-US" altLang="ja-JP" sz="1100" dirty="0">
                          <a:latin typeface="+mn-lt"/>
                        </a:rPr>
                        <a:t>Speaking</a:t>
                      </a:r>
                      <a:endParaRPr lang="en-PH" altLang="ja-JP" sz="11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100" dirty="0">
                          <a:latin typeface="Corbel" panose="020B0503020204020204" pitchFamily="34" charset="0"/>
                        </a:rPr>
                        <a:t>Grammar</a:t>
                      </a:r>
                      <a:r>
                        <a:rPr lang="en-US" altLang="ja-JP" sz="1100" baseline="0" dirty="0">
                          <a:latin typeface="Corbel" panose="020B0503020204020204" pitchFamily="34" charset="0"/>
                        </a:rPr>
                        <a:t> Review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100" baseline="0" dirty="0">
                        <a:latin typeface="Corbel" panose="020B0503020204020204" pitchFamily="34" charset="0"/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100" baseline="0" dirty="0">
                          <a:latin typeface="Corbel" panose="020B0503020204020204" pitchFamily="34" charset="0"/>
                        </a:rPr>
                        <a:t>News English</a:t>
                      </a:r>
                      <a:endParaRPr lang="en-US" altLang="ja-JP" sz="11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9363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CE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US" altLang="ja-JP" sz="1000" dirty="0"/>
                        <a:t>-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PH" sz="1000" dirty="0"/>
                        <a:t>4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Speaking</a:t>
                      </a:r>
                      <a:r>
                        <a:rPr lang="en-PH" sz="1000" baseline="0" dirty="0"/>
                        <a:t>, Pronunciation, Listening, Grammar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9363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CE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US" altLang="ja-JP" sz="1000" dirty="0"/>
                        <a:t>-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PH" sz="1000" dirty="0"/>
                        <a:t>5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altLang="ko-KR" sz="1000" dirty="0">
                          <a:latin typeface="Corbel" panose="020B0503020204020204" pitchFamily="34" charset="0"/>
                        </a:rPr>
                        <a:t>Speaking,</a:t>
                      </a:r>
                      <a:r>
                        <a:rPr lang="en-PH" altLang="ko-KR" sz="1000" baseline="0" dirty="0">
                          <a:latin typeface="Corbel" panose="020B0503020204020204" pitchFamily="34" charset="0"/>
                        </a:rPr>
                        <a:t> Pronunciation, Listening, Grammar, Reading</a:t>
                      </a:r>
                      <a:endParaRPr lang="en-PH" altLang="ko-KR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9363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CE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US" altLang="ja-JP" sz="1000" dirty="0"/>
                        <a:t>-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PH" sz="1000" dirty="0"/>
                        <a:t>6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altLang="ko-KR" sz="1000" dirty="0">
                          <a:latin typeface="Corbel" panose="020B0503020204020204" pitchFamily="34" charset="0"/>
                        </a:rPr>
                        <a:t>Speaking,</a:t>
                      </a:r>
                      <a:r>
                        <a:rPr lang="en-PH" altLang="ko-KR" sz="1000" baseline="0" dirty="0">
                          <a:latin typeface="Corbel" panose="020B0503020204020204" pitchFamily="34" charset="0"/>
                        </a:rPr>
                        <a:t> Pronunciation, Listening, Grammar, Reading, Quick Response</a:t>
                      </a:r>
                      <a:endParaRPr lang="en-PH" altLang="ko-KR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5271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CE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US" altLang="ja-JP" sz="1000" dirty="0"/>
                        <a:t>-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PH" sz="1000" dirty="0"/>
                        <a:t>7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altLang="ko-KR" sz="1000" dirty="0">
                          <a:latin typeface="Corbel" panose="020B0503020204020204" pitchFamily="34" charset="0"/>
                        </a:rPr>
                        <a:t>Speaking,</a:t>
                      </a:r>
                      <a:r>
                        <a:rPr lang="en-PH" altLang="ko-KR" sz="1000" baseline="0" dirty="0">
                          <a:latin typeface="Corbel" panose="020B0503020204020204" pitchFamily="34" charset="0"/>
                        </a:rPr>
                        <a:t> Pronunciation, Listening, Grammar, Reading, Quick Response, (another)Speaking</a:t>
                      </a:r>
                      <a:endParaRPr lang="en-PH" altLang="ko-KR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899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CE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US" altLang="ja-JP" sz="1000" dirty="0"/>
                        <a:t>-</a:t>
                      </a:r>
                      <a:r>
                        <a:rPr lang="ja-JP" altLang="en-US" sz="1000" dirty="0"/>
                        <a:t> </a:t>
                      </a:r>
                      <a:r>
                        <a:rPr lang="en-PH" sz="1000" dirty="0"/>
                        <a:t>8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altLang="ko-KR" sz="1000" dirty="0">
                          <a:latin typeface="Corbel" panose="020B0503020204020204" pitchFamily="34" charset="0"/>
                        </a:rPr>
                        <a:t>Speaking,</a:t>
                      </a:r>
                      <a:r>
                        <a:rPr lang="en-PH" altLang="ko-KR" sz="1000" baseline="0" dirty="0">
                          <a:latin typeface="Corbel" panose="020B0503020204020204" pitchFamily="34" charset="0"/>
                        </a:rPr>
                        <a:t> Pronunciation, Listening, Grammar, Reading, Quick Response, (another)Speaking</a:t>
                      </a:r>
                      <a:r>
                        <a:rPr lang="ja-JP" altLang="en-US" sz="1000" baseline="0" dirty="0">
                          <a:latin typeface="Corbel" panose="020B0503020204020204" pitchFamily="34" charset="0"/>
                        </a:rPr>
                        <a:t>、</a:t>
                      </a: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Vocabulary</a:t>
                      </a:r>
                      <a:endParaRPr lang="en-PH" altLang="ko-KR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6" name="直線コネクタ 5"/>
          <p:cNvCxnSpPr/>
          <p:nvPr/>
        </p:nvCxnSpPr>
        <p:spPr>
          <a:xfrm flipH="1">
            <a:off x="2166148" y="1116481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643880" y="6572375"/>
            <a:ext cx="62697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</a:rPr>
              <a:t>＊ </a:t>
            </a:r>
            <a:r>
              <a:rPr lang="ru-RU" altLang="ja-JP" sz="1100" b="1" dirty="0" smtClean="0">
                <a:solidFill>
                  <a:srgbClr val="FF0000"/>
                </a:solidFill>
              </a:rPr>
              <a:t>Студенты не могут выбрать</a:t>
            </a:r>
            <a:r>
              <a:rPr lang="ja-JP" altLang="en-US" sz="11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Act Class </a:t>
            </a:r>
            <a:r>
              <a:rPr lang="en-US" altLang="ja-JP" sz="1100" b="1" dirty="0" smtClean="0">
                <a:solidFill>
                  <a:srgbClr val="FF0000"/>
                </a:solidFill>
              </a:rPr>
              <a:t>【</a:t>
            </a:r>
            <a:r>
              <a:rPr lang="ru-RU" altLang="ja-JP" sz="1100" b="1" dirty="0" smtClean="0">
                <a:solidFill>
                  <a:srgbClr val="FF0000"/>
                </a:solidFill>
              </a:rPr>
              <a:t>Активный</a:t>
            </a:r>
            <a:r>
              <a:rPr lang="en-US" altLang="ja-JP" sz="1100" b="1" dirty="0" smtClean="0">
                <a:solidFill>
                  <a:srgbClr val="FF0000"/>
                </a:solidFill>
              </a:rPr>
              <a:t>】</a:t>
            </a:r>
            <a:r>
              <a:rPr lang="ja-JP" altLang="en-US" sz="1100" b="1" dirty="0">
                <a:solidFill>
                  <a:srgbClr val="FF0000"/>
                </a:solidFill>
              </a:rPr>
              <a:t>・  </a:t>
            </a:r>
            <a:r>
              <a:rPr lang="en-US" altLang="ko-KR" sz="1100" b="1" dirty="0">
                <a:solidFill>
                  <a:srgbClr val="FF0000"/>
                </a:solidFill>
              </a:rPr>
              <a:t>YOGA</a:t>
            </a:r>
            <a:r>
              <a:rPr lang="ja-JP" altLang="en-US" sz="1100" b="1" dirty="0">
                <a:solidFill>
                  <a:srgbClr val="FF0000"/>
                </a:solidFill>
              </a:rPr>
              <a:t>　＆　</a:t>
            </a:r>
            <a:r>
              <a:rPr lang="en-US" altLang="ko-KR" sz="1100" b="1" dirty="0">
                <a:solidFill>
                  <a:srgbClr val="FF0000"/>
                </a:solidFill>
              </a:rPr>
              <a:t>Dance</a:t>
            </a:r>
            <a:endParaRPr lang="en-PH" altLang="ko-KR" sz="11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433667"/>
              </p:ext>
            </p:extLst>
          </p:nvPr>
        </p:nvGraphicFramePr>
        <p:xfrm>
          <a:off x="2062421" y="1860495"/>
          <a:ext cx="7043598" cy="1525020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230084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830502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830502">
                  <a:extLst>
                    <a:ext uri="{9D8B030D-6E8A-4147-A177-3AD203B41FA5}">
                      <a16:colId xmlns="" xmlns:a16="http://schemas.microsoft.com/office/drawing/2014/main" val="3832911251"/>
                    </a:ext>
                  </a:extLst>
                </a:gridCol>
                <a:gridCol w="830502">
                  <a:extLst>
                    <a:ext uri="{9D8B030D-6E8A-4147-A177-3AD203B41FA5}">
                      <a16:colId xmlns="" xmlns:a16="http://schemas.microsoft.com/office/drawing/2014/main" val="1298521778"/>
                    </a:ext>
                  </a:extLst>
                </a:gridCol>
                <a:gridCol w="830502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830502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830502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830502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11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Кол-во индив.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Малая группа  </a:t>
                      </a:r>
                      <a:r>
                        <a:rPr lang="en-US" sz="900" b="1" u="none" strike="noStrike" dirty="0" smtClean="0">
                          <a:effectLst/>
                        </a:rPr>
                        <a:t> 6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Большая группа</a:t>
                      </a:r>
                      <a:r>
                        <a:rPr lang="en-US" sz="900" b="1" u="none" strike="noStrike" dirty="0" smtClean="0">
                          <a:effectLst/>
                        </a:rPr>
                        <a:t> </a:t>
                      </a:r>
                      <a:endParaRPr lang="en-US" sz="9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900" b="1" u="none" strike="noStrike" dirty="0" smtClean="0">
                          <a:effectLst/>
                        </a:rPr>
                        <a:t>8 –</a:t>
                      </a:r>
                      <a:r>
                        <a:rPr lang="en-US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ko-KR" sz="900" b="1" u="none" strike="noStrike" dirty="0" smtClean="0">
                          <a:effectLst/>
                        </a:rPr>
                        <a:t>18</a:t>
                      </a:r>
                      <a:r>
                        <a:rPr lang="ru-RU" altLang="ko-KR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Зарядка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Вечерний урок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Общее кол-во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Общее кол-во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CE - 3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3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350</a:t>
                      </a:r>
                      <a:endParaRPr lang="en-US" altLang="ko-KR" sz="1000" b="1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34265648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CE - 4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943314434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CE - 5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5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450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707565970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CE - 6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6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　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450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934501930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CE - 7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7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　</a:t>
                      </a:r>
                      <a:endParaRPr lang="ko-KR" altLang="en-US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　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n-US" altLang="ko-KR" sz="1000" b="1" i="0" u="none" strike="noStrike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450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91249064"/>
                  </a:ext>
                </a:extLst>
              </a:tr>
              <a:tr h="20570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CE - 8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8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　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　</a:t>
                      </a:r>
                      <a:endParaRPr lang="ko-KR" altLang="en-US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2886570642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2826411" y="3346425"/>
            <a:ext cx="331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*2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Класс по-выбору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960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41116" y="752579"/>
            <a:ext cx="312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Intensive ESL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41116" y="1212663"/>
            <a:ext cx="6785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200" dirty="0" smtClean="0">
                <a:latin typeface="Corbel" pitchFamily="34" charset="0"/>
              </a:rPr>
              <a:t>Это еще один общий курс по Английскому ,который предоставляет общее понимание и большое количество навыков студентам</a:t>
            </a:r>
            <a:r>
              <a:rPr lang="en-US" altLang="ko-KR" sz="1200" dirty="0" smtClean="0">
                <a:latin typeface="Corbel" pitchFamily="34" charset="0"/>
              </a:rPr>
              <a:t>.  </a:t>
            </a:r>
            <a:r>
              <a:rPr lang="ru-RU" altLang="ko-KR" sz="1200" dirty="0" smtClean="0">
                <a:latin typeface="Corbel" pitchFamily="34" charset="0"/>
              </a:rPr>
              <a:t>У студентов есть выбор между </a:t>
            </a:r>
            <a:r>
              <a:rPr lang="en-US" altLang="ko-KR" sz="1200" dirty="0" smtClean="0">
                <a:latin typeface="Corbel" pitchFamily="34" charset="0"/>
              </a:rPr>
              <a:t>4 </a:t>
            </a:r>
            <a:r>
              <a:rPr lang="ru-RU" altLang="ko-KR" sz="1200" dirty="0" smtClean="0">
                <a:latin typeface="Corbel" pitchFamily="34" charset="0"/>
              </a:rPr>
              <a:t>индивидуальными занятиями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и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6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индивидуальными занятиями</a:t>
            </a:r>
            <a:r>
              <a:rPr lang="en-US" altLang="ko-KR" sz="1200" dirty="0" smtClean="0">
                <a:latin typeface="Corbel" pitchFamily="34" charset="0"/>
              </a:rPr>
              <a:t>, </a:t>
            </a:r>
            <a:r>
              <a:rPr lang="ru-RU" altLang="ko-KR" sz="1200" dirty="0" smtClean="0">
                <a:latin typeface="Corbel" pitchFamily="34" charset="0"/>
              </a:rPr>
              <a:t>где они практикуют </a:t>
            </a:r>
            <a:r>
              <a:rPr lang="en-US" altLang="ko-KR" sz="1200" dirty="0" smtClean="0">
                <a:latin typeface="Corbel" pitchFamily="34" charset="0"/>
              </a:rPr>
              <a:t>Speaking</a:t>
            </a:r>
            <a:r>
              <a:rPr lang="en-US" altLang="ko-KR" sz="1200" dirty="0">
                <a:latin typeface="Corbel" pitchFamily="34" charset="0"/>
              </a:rPr>
              <a:t>, Vocabulary, Reading, Writing, Listening, Pronunciation, </a:t>
            </a:r>
            <a:r>
              <a:rPr lang="ru-RU" altLang="ko-KR" sz="1200" dirty="0" smtClean="0">
                <a:latin typeface="Corbel" pitchFamily="34" charset="0"/>
              </a:rPr>
              <a:t>или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en-US" altLang="ko-KR" sz="1200" dirty="0">
                <a:latin typeface="Corbel" pitchFamily="34" charset="0"/>
              </a:rPr>
              <a:t>Quick Response </a:t>
            </a:r>
            <a:r>
              <a:rPr lang="ru-RU" altLang="ko-KR" sz="1200" dirty="0" smtClean="0">
                <a:latin typeface="Corbel" pitchFamily="34" charset="0"/>
              </a:rPr>
              <a:t>между собой</a:t>
            </a:r>
            <a:r>
              <a:rPr lang="en-US" altLang="ko-KR" sz="1200" dirty="0" smtClean="0">
                <a:latin typeface="Corbel" pitchFamily="34" charset="0"/>
              </a:rPr>
              <a:t>. </a:t>
            </a:r>
            <a:r>
              <a:rPr lang="ru-RU" altLang="ko-KR" sz="1200" dirty="0" smtClean="0">
                <a:latin typeface="Corbel" pitchFamily="34" charset="0"/>
              </a:rPr>
              <a:t>Уроки в Малых Группах включающие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en-US" altLang="ko-KR" sz="1200" dirty="0">
                <a:latin typeface="Corbel" pitchFamily="34" charset="0"/>
              </a:rPr>
              <a:t>Conversation </a:t>
            </a:r>
            <a:r>
              <a:rPr lang="ru-RU" altLang="ko-KR" sz="1200" dirty="0" smtClean="0">
                <a:latin typeface="Corbel" pitchFamily="34" charset="0"/>
              </a:rPr>
              <a:t>или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en-US" altLang="ko-KR" sz="1200" dirty="0">
                <a:latin typeface="Corbel" pitchFamily="34" charset="0"/>
              </a:rPr>
              <a:t>Discussion </a:t>
            </a:r>
            <a:r>
              <a:rPr lang="ru-RU" altLang="ko-KR" sz="1200" dirty="0" smtClean="0">
                <a:latin typeface="Corbel" pitchFamily="34" charset="0"/>
              </a:rPr>
              <a:t>делают этот курс реально очень ИНТЕНСИВНЫМ для студентов</a:t>
            </a:r>
            <a:r>
              <a:rPr lang="en-US" altLang="ko-KR" sz="1200" dirty="0" smtClean="0">
                <a:latin typeface="Corbel" pitchFamily="34" charset="0"/>
              </a:rPr>
              <a:t>. </a:t>
            </a:r>
            <a:endParaRPr lang="en-US" altLang="ko-KR" sz="1200" dirty="0">
              <a:latin typeface="Corbel" pitchFamily="34" charset="0"/>
            </a:endParaRPr>
          </a:p>
          <a:p>
            <a:endParaRPr kumimoji="1" lang="ja-JP" altLang="en-US" sz="1000" dirty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199691" y="1213453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80547734"/>
              </p:ext>
            </p:extLst>
          </p:nvPr>
        </p:nvGraphicFramePr>
        <p:xfrm>
          <a:off x="2199691" y="3840858"/>
          <a:ext cx="6785709" cy="28968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0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361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34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60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10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85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8931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Курс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Индивидуальные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Малая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 группа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Большая</a:t>
                      </a:r>
                      <a:r>
                        <a:rPr lang="ru-RU" altLang="ko-KR" sz="1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группа</a:t>
                      </a:r>
                      <a:endParaRPr lang="en-PH" altLang="ko-KR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Зарядка</a:t>
                      </a:r>
                      <a:r>
                        <a:rPr lang="ru-RU" altLang="ja-JP" sz="1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для мозга</a:t>
                      </a:r>
                      <a:endParaRPr lang="en-PH" altLang="ja-JP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</a:rPr>
                        <a:t>Вечернее</a:t>
                      </a:r>
                      <a:r>
                        <a:rPr lang="ru-RU" sz="1000" baseline="0" dirty="0" smtClean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</a:rPr>
                        <a:t> занятие</a:t>
                      </a:r>
                      <a:endParaRPr lang="en-PH" sz="1000" dirty="0">
                        <a:solidFill>
                          <a:sysClr val="windowText" lastClr="00000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9997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u="none" strike="noStrike" dirty="0">
                          <a:effectLst/>
                        </a:rPr>
                        <a:t>IE - </a:t>
                      </a:r>
                      <a:r>
                        <a:rPr lang="en-PH" sz="1000" dirty="0">
                          <a:latin typeface="+mn-lt"/>
                        </a:rPr>
                        <a:t>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altLang="ja-JP" sz="1000" dirty="0">
                          <a:latin typeface="+mn-lt"/>
                        </a:rPr>
                        <a:t>Speaking, Grammar, Listening,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sz="1000" dirty="0"/>
                        <a:t>Conversation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endParaRPr lang="en-PH" sz="1000" dirty="0"/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sz="1000" dirty="0"/>
                        <a:t>Grammar for Communication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Discussion</a:t>
                      </a:r>
                      <a:endParaRPr lang="en-PH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/>
                        <a:t>【</a:t>
                      </a:r>
                      <a:r>
                        <a:rPr lang="ru-RU" altLang="ja-JP" sz="1000" dirty="0" smtClean="0"/>
                        <a:t>Тренировочные</a:t>
                      </a:r>
                      <a:r>
                        <a:rPr lang="en-US" altLang="ja-JP" sz="1000" dirty="0" smtClean="0"/>
                        <a:t>】</a:t>
                      </a:r>
                      <a:endParaRPr lang="en-US" altLang="ja-JP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/>
                        <a:t>S</a:t>
                      </a:r>
                      <a:r>
                        <a:rPr lang="en-PH" sz="1000" dirty="0"/>
                        <a:t>urvival English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sz="1000" dirty="0"/>
                        <a:t>Business Presentation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TOEIC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Multimedia Class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1000" b="1" dirty="0" smtClean="0">
                          <a:solidFill>
                            <a:srgbClr val="FF0000"/>
                          </a:solidFill>
                        </a:rPr>
                        <a:t>【</a:t>
                      </a:r>
                      <a:r>
                        <a:rPr lang="ru-RU" altLang="ja-JP" sz="1000" b="1" dirty="0" smtClean="0">
                          <a:solidFill>
                            <a:srgbClr val="FF0000"/>
                          </a:solidFill>
                        </a:rPr>
                        <a:t>Активные</a:t>
                      </a:r>
                      <a:r>
                        <a:rPr lang="en-US" altLang="ja-JP" sz="1000" b="1" dirty="0" smtClean="0">
                          <a:solidFill>
                            <a:srgbClr val="FF0000"/>
                          </a:solidFill>
                        </a:rPr>
                        <a:t>】</a:t>
                      </a:r>
                      <a:endParaRPr lang="en-US" altLang="ja-JP" sz="1000" b="1" dirty="0">
                        <a:solidFill>
                          <a:srgbClr val="FF0000"/>
                        </a:solidFill>
                      </a:endParaRP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ja-JP" altLang="en-US" sz="1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YOGA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Dance</a:t>
                      </a:r>
                      <a:endParaRPr lang="en-PH" altLang="ko-KR" sz="1000" b="1" dirty="0">
                        <a:solidFill>
                          <a:srgbClr val="FF0000"/>
                        </a:solidFill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1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100" dirty="0">
                          <a:latin typeface="+mn-lt"/>
                        </a:rPr>
                        <a:t>Listening</a:t>
                      </a:r>
                      <a:r>
                        <a:rPr lang="ja-JP" altLang="en-US" sz="1100" dirty="0">
                          <a:latin typeface="+mn-lt"/>
                        </a:rPr>
                        <a:t>　＆</a:t>
                      </a:r>
                      <a:r>
                        <a:rPr lang="en-US" altLang="ja-JP" sz="1100" dirty="0">
                          <a:latin typeface="+mn-lt"/>
                        </a:rPr>
                        <a:t>Speaking</a:t>
                      </a:r>
                      <a:endParaRPr lang="en-PH" altLang="ja-JP" sz="11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100" dirty="0">
                          <a:latin typeface="Corbel" panose="020B0503020204020204" pitchFamily="34" charset="0"/>
                        </a:rPr>
                        <a:t>Grammar</a:t>
                      </a:r>
                      <a:r>
                        <a:rPr lang="en-US" altLang="ja-JP" sz="1100" baseline="0" dirty="0">
                          <a:latin typeface="Corbel" panose="020B0503020204020204" pitchFamily="34" charset="0"/>
                        </a:rPr>
                        <a:t> Review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100" baseline="0" dirty="0">
                        <a:latin typeface="Corbel" panose="020B0503020204020204" pitchFamily="34" charset="0"/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100" baseline="0" dirty="0">
                          <a:latin typeface="Corbel" panose="020B0503020204020204" pitchFamily="34" charset="0"/>
                        </a:rPr>
                        <a:t>News English</a:t>
                      </a:r>
                      <a:endParaRPr lang="en-US" altLang="ja-JP" sz="11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18779020"/>
                  </a:ext>
                </a:extLst>
              </a:tr>
              <a:tr h="529997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u="none" strike="noStrike" dirty="0">
                          <a:effectLst/>
                        </a:rPr>
                        <a:t>IE - </a:t>
                      </a:r>
                      <a:r>
                        <a:rPr lang="en-PH" sz="1000" dirty="0">
                          <a:latin typeface="+mn-lt"/>
                        </a:rPr>
                        <a:t>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altLang="ko-KR" sz="1000" dirty="0">
                          <a:latin typeface="Corbel" panose="020B0503020204020204" pitchFamily="34" charset="0"/>
                        </a:rPr>
                        <a:t>Speaking, Grammar, Listening, Pronunciation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9997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u="none" strike="noStrike" dirty="0">
                          <a:effectLst/>
                        </a:rPr>
                        <a:t>IE - </a:t>
                      </a:r>
                      <a:r>
                        <a:rPr lang="en-PH" sz="1000" dirty="0">
                          <a:latin typeface="+mn-lt"/>
                        </a:rPr>
                        <a:t>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altLang="ja-JP" sz="1000" dirty="0">
                          <a:latin typeface="+mn-lt"/>
                        </a:rPr>
                        <a:t>Speaking, Grammar, Listening, Pronunciation,</a:t>
                      </a:r>
                      <a:r>
                        <a:rPr lang="en-PH" altLang="ja-JP" sz="1000" baseline="0" dirty="0">
                          <a:latin typeface="+mn-lt"/>
                        </a:rPr>
                        <a:t> Reading</a:t>
                      </a:r>
                      <a:endParaRPr lang="en-PH" altLang="ja-JP" sz="1000" dirty="0"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057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u="none" strike="noStrike" dirty="0">
                          <a:effectLst/>
                        </a:rPr>
                        <a:t>IE - </a:t>
                      </a:r>
                      <a:r>
                        <a:rPr lang="en-PH" sz="1000" dirty="0">
                          <a:latin typeface="+mn-lt"/>
                        </a:rPr>
                        <a:t>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altLang="ko-KR" sz="1000" dirty="0">
                          <a:latin typeface="Corbel" panose="020B0503020204020204" pitchFamily="34" charset="0"/>
                        </a:rPr>
                        <a:t>Speaking, Grammar, Listening, Pronunciation,</a:t>
                      </a:r>
                      <a:r>
                        <a:rPr lang="en-PH" altLang="ko-KR" sz="1000" baseline="0" dirty="0">
                          <a:latin typeface="Corbel" panose="020B0503020204020204" pitchFamily="34" charset="0"/>
                        </a:rPr>
                        <a:t> Reading, Writing</a:t>
                      </a:r>
                      <a:endParaRPr lang="en-PH" altLang="ko-KR" sz="1000" dirty="0"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976301" y="128144"/>
            <a:ext cx="446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3311488"/>
              </p:ext>
            </p:extLst>
          </p:nvPr>
        </p:nvGraphicFramePr>
        <p:xfrm>
          <a:off x="2199691" y="2263741"/>
          <a:ext cx="6787027" cy="1322330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185277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3832911251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1298521778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511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Кол-во индив.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Малая группа </a:t>
                      </a:r>
                      <a:r>
                        <a:rPr lang="en-US" sz="900" b="1" u="none" strike="noStrike" dirty="0" smtClean="0">
                          <a:effectLst/>
                        </a:rPr>
                        <a:t>6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Большая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группа</a:t>
                      </a:r>
                      <a:endParaRPr lang="en-US" sz="9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900" b="1" u="none" strike="noStrike" dirty="0" smtClean="0">
                          <a:effectLst/>
                        </a:rPr>
                        <a:t>8 –</a:t>
                      </a:r>
                      <a:r>
                        <a:rPr lang="en-US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ko-KR" sz="900" b="1" u="none" strike="noStrike" dirty="0" smtClean="0">
                          <a:effectLst/>
                        </a:rPr>
                        <a:t>18</a:t>
                      </a:r>
                      <a:r>
                        <a:rPr lang="ru-RU" altLang="ko-KR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Зарядка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Вечерне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занятие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IE - 3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3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u="none" strike="noStrike" dirty="0">
                          <a:effectLst/>
                        </a:rPr>
                        <a:t>２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８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34265648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IE - 4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２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９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450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943314434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IE - 5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5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１０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500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707565970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IE - 6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6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u="none" strike="noStrike" dirty="0">
                          <a:effectLst/>
                        </a:rPr>
                        <a:t>１</a:t>
                      </a:r>
                      <a:r>
                        <a:rPr lang="ko-KR" altLang="en-US" sz="1000" b="1" u="none" strike="noStrike" dirty="0">
                          <a:effectLst/>
                        </a:rPr>
                        <a:t>　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１０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500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934501930"/>
                  </a:ext>
                </a:extLst>
              </a:tr>
            </a:tbl>
          </a:graphicData>
        </a:graphic>
      </p:graphicFrame>
      <p:sp>
        <p:nvSpPr>
          <p:cNvPr id="17" name="직사각형 16"/>
          <p:cNvSpPr/>
          <p:nvPr/>
        </p:nvSpPr>
        <p:spPr>
          <a:xfrm>
            <a:off x="2835837" y="3563859"/>
            <a:ext cx="331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*2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Занятий по-выбору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557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10391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17389" y="659063"/>
            <a:ext cx="3672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Названия учебников</a:t>
            </a:r>
            <a:endParaRPr kumimoji="1" lang="ja-JP" altLang="en-US" sz="2400" b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1270" y="138535"/>
            <a:ext cx="446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pic>
        <p:nvPicPr>
          <p:cNvPr id="10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85987742"/>
              </p:ext>
            </p:extLst>
          </p:nvPr>
        </p:nvGraphicFramePr>
        <p:xfrm>
          <a:off x="2027669" y="1179591"/>
          <a:ext cx="7033203" cy="5527741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0123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12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37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37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125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550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8146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8146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146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52471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Навык</a:t>
                      </a:r>
                      <a:endParaRPr lang="en-PH" sz="11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Pre-Beginner</a:t>
                      </a:r>
                      <a:endParaRPr lang="en-PH" sz="10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100" dirty="0"/>
                        <a:t>Beginner </a:t>
                      </a:r>
                    </a:p>
                    <a:p>
                      <a:pPr algn="ctr"/>
                      <a:r>
                        <a:rPr lang="en-PH" sz="1100" dirty="0"/>
                        <a:t>1 - 3</a:t>
                      </a:r>
                      <a:endParaRPr lang="en-PH" sz="11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100" dirty="0"/>
                        <a:t>High Beginner 1</a:t>
                      </a:r>
                      <a:endParaRPr lang="en-PH" sz="11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100" dirty="0"/>
                        <a:t>High Beginner 2</a:t>
                      </a:r>
                      <a:endParaRPr lang="en-PH" sz="11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Pre-Intermediate</a:t>
                      </a:r>
                      <a:r>
                        <a:rPr lang="en-PH" sz="1100" baseline="0" dirty="0"/>
                        <a:t> 1 -2</a:t>
                      </a:r>
                      <a:endParaRPr lang="en-PH" sz="11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Intermediate</a:t>
                      </a:r>
                      <a:r>
                        <a:rPr lang="en-PH" sz="1100" dirty="0"/>
                        <a:t> 1</a:t>
                      </a:r>
                      <a:endParaRPr lang="en-PH" sz="11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Intermediate</a:t>
                      </a:r>
                      <a:r>
                        <a:rPr lang="en-PH" sz="1100" baseline="0" dirty="0"/>
                        <a:t> 2</a:t>
                      </a:r>
                      <a:endParaRPr lang="en-PH" sz="11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Upper</a:t>
                      </a:r>
                      <a:r>
                        <a:rPr lang="en-PH" sz="1000" baseline="0" dirty="0"/>
                        <a:t> Intermediate </a:t>
                      </a:r>
                      <a:endParaRPr lang="en-PH" sz="10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548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LISTENING</a:t>
                      </a:r>
                      <a:endParaRPr lang="en-PH" sz="11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Listening</a:t>
                      </a:r>
                      <a:r>
                        <a:rPr lang="en-PH" sz="900" baseline="0" dirty="0"/>
                        <a:t> Starter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Listening Starter 2-3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Real Listening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Real Listening 2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Real Listening</a:t>
                      </a:r>
                      <a:r>
                        <a:rPr lang="en-PH" sz="900" baseline="0" dirty="0"/>
                        <a:t> 3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Real Listening</a:t>
                      </a:r>
                      <a:r>
                        <a:rPr lang="en-PH" sz="900" baseline="0" dirty="0"/>
                        <a:t> 4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Noteworthy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Noteworthy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864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READING</a:t>
                      </a:r>
                      <a:endParaRPr lang="en-PH" sz="11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Reading</a:t>
                      </a:r>
                      <a:r>
                        <a:rPr lang="en-PH" sz="900" baseline="0" dirty="0"/>
                        <a:t> Starter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Reading Starter 2 - 3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Reading Challenge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Reading Challenge 2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Reading Challenge 3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Reading</a:t>
                      </a:r>
                      <a:r>
                        <a:rPr lang="en-PH" sz="900" baseline="0" dirty="0"/>
                        <a:t> Challenge 4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Inside Reading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Inside Reading 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548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WRITING</a:t>
                      </a:r>
                      <a:endParaRPr lang="en-PH" sz="11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Let’s Write 1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Writing to Communicate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Writing to Communicate 2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Writing to Communicate 2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Writing to Communicate 3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Effective Academic</a:t>
                      </a:r>
                      <a:r>
                        <a:rPr lang="en-PH" sz="900" baseline="0" dirty="0"/>
                        <a:t> Writing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Effective Academic</a:t>
                      </a:r>
                      <a:r>
                        <a:rPr lang="en-PH" sz="900" baseline="0" dirty="0"/>
                        <a:t> Writing 2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Effective Academic</a:t>
                      </a:r>
                      <a:r>
                        <a:rPr lang="en-PH" sz="900" baseline="0" dirty="0"/>
                        <a:t> Writing 3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864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SPEAKING</a:t>
                      </a:r>
                      <a:endParaRPr lang="en-PH" sz="11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Talk, Talk, Talk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Talk, Talk, Talk 2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Fluent</a:t>
                      </a:r>
                      <a:r>
                        <a:rPr lang="en-PH" sz="900" baseline="0" dirty="0"/>
                        <a:t> English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Speak Your Mind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Speak</a:t>
                      </a:r>
                      <a:r>
                        <a:rPr lang="en-PH" sz="900" baseline="0" dirty="0"/>
                        <a:t> Your Mind 2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Express Yourself</a:t>
                      </a:r>
                      <a:r>
                        <a:rPr lang="en-PH" sz="900" baseline="0" dirty="0"/>
                        <a:t>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Express Yourself</a:t>
                      </a:r>
                      <a:r>
                        <a:rPr lang="en-PH" sz="900" baseline="0" dirty="0"/>
                        <a:t> 2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Speak English Fluently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6918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GRAMMAR</a:t>
                      </a:r>
                      <a:endParaRPr lang="en-PH" sz="11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Grammar</a:t>
                      </a:r>
                      <a:r>
                        <a:rPr lang="en-PH" sz="900" baseline="0" dirty="0"/>
                        <a:t> and Usage by Saddleback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McMillan</a:t>
                      </a:r>
                      <a:r>
                        <a:rPr lang="en-PH" sz="900" baseline="0" dirty="0"/>
                        <a:t> English Grammar Essential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MacMillan</a:t>
                      </a:r>
                      <a:r>
                        <a:rPr lang="en-PH" sz="900" baseline="0" dirty="0"/>
                        <a:t> English Grammar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MacMillan</a:t>
                      </a:r>
                      <a:r>
                        <a:rPr lang="en-PH" sz="900" baseline="0" dirty="0"/>
                        <a:t> English Grammar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MacMillan English Grammar Advanced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MacMillan English Grammar Advanced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MacMillan English Grammar Advanced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altLang="ko-KR" sz="900" dirty="0"/>
                        <a:t>MacMillan English Grammar Advanced 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22335">
                <a:tc>
                  <a:txBody>
                    <a:bodyPr/>
                    <a:lstStyle/>
                    <a:p>
                      <a:pPr algn="ctr"/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PRONUNCIATION</a:t>
                      </a:r>
                      <a:endParaRPr lang="en-PH" sz="105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Pronunciation</a:t>
                      </a:r>
                      <a:r>
                        <a:rPr lang="en-PH" sz="900" baseline="0" dirty="0"/>
                        <a:t> in Use Elementary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Pronunciation in Use Elementary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Pronunciation in Use Elementary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Pronunciation in Use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Pronunciation in Use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Lose Your Accent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Lose Your Accent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Lose Your Accent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7548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QUICK RESPONSE</a:t>
                      </a:r>
                      <a:endParaRPr lang="en-PH" sz="11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Easy</a:t>
                      </a:r>
                      <a:r>
                        <a:rPr lang="en-PH" sz="900" baseline="0" dirty="0"/>
                        <a:t> English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Easy English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English Conversation Practice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English Conversation Practice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PH" altLang="ko-KR" sz="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English Conversation Practice</a:t>
                      </a:r>
                      <a:endParaRPr kumimoji="1" lang="en-PH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PH" altLang="ko-KR" sz="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English Conversation Practice</a:t>
                      </a:r>
                      <a:endParaRPr kumimoji="1" lang="en-PH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PH" altLang="ko-KR" sz="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English Conversation Practice</a:t>
                      </a:r>
                      <a:endParaRPr kumimoji="1" lang="en-PH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PH" altLang="ko-KR" sz="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English Conversation Practice</a:t>
                      </a:r>
                      <a:endParaRPr kumimoji="1" lang="en-PH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571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062768" y="2264436"/>
            <a:ext cx="43829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ru-RU" altLang="ja-JP" sz="2400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Академическое обучение</a:t>
            </a:r>
            <a:endParaRPr lang="en-US" altLang="ja-JP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kumimoji="1" lang="en-US" altLang="ja-JP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kumimoji="1" lang="ru-RU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Фокус на </a:t>
            </a: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IELTS-</a:t>
            </a:r>
            <a:endParaRPr kumimoji="1" lang="ja-JP" altLang="en-US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291516"/>
              </p:ext>
            </p:extLst>
          </p:nvPr>
        </p:nvGraphicFramePr>
        <p:xfrm>
          <a:off x="2139570" y="4159281"/>
          <a:ext cx="6866969" cy="2618373"/>
        </p:xfrm>
        <a:graphic>
          <a:graphicData uri="http://schemas.openxmlformats.org/drawingml/2006/table">
            <a:tbl>
              <a:tblPr/>
              <a:tblGrid>
                <a:gridCol w="313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7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295319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</a:tblGrid>
              <a:tr h="72796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1F487C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NO.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Кандидаты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FE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Вступительный</a:t>
                      </a:r>
                      <a:r>
                        <a:rPr lang="ru-RU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тест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1ый пробный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IELTS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ой пробный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IELTS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Финальный тест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759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Listening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Reading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Writing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Speaking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Общая оценка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Listening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Reading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Writing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Speaking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Общая оценка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Listening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Reading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Writing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Speaking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Общая оценка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Listening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Reading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Writing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Speaking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Общая оценка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72796"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0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>
          <a:xfrm>
            <a:off x="2065331" y="2986553"/>
            <a:ext cx="6950635" cy="1244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latin typeface="Century" panose="02040604050505020304" pitchFamily="18" charset="0"/>
              </a:rPr>
              <a:t>IELTS </a:t>
            </a:r>
            <a:r>
              <a:rPr lang="ru-RU" sz="1200" dirty="0" smtClean="0">
                <a:latin typeface="Century" panose="02040604050505020304" pitchFamily="18" charset="0"/>
              </a:rPr>
              <a:t>это тест разработанный специально для людей, которые хотят учиться или работать в тех странах, где Английский является родным языком</a:t>
            </a:r>
            <a:r>
              <a:rPr lang="en-US" sz="1200" dirty="0" smtClean="0">
                <a:latin typeface="Century" panose="02040604050505020304" pitchFamily="18" charset="0"/>
              </a:rPr>
              <a:t>.  </a:t>
            </a:r>
            <a:r>
              <a:rPr lang="ru-RU" sz="1200" dirty="0" smtClean="0">
                <a:latin typeface="Century" panose="02040604050505020304" pitchFamily="18" charset="0"/>
              </a:rPr>
              <a:t>Это международно-ориентированный тест</a:t>
            </a:r>
            <a:r>
              <a:rPr lang="en-US" sz="1200" dirty="0" smtClean="0">
                <a:latin typeface="Century" panose="02040604050505020304" pitchFamily="18" charset="0"/>
              </a:rPr>
              <a:t>; </a:t>
            </a:r>
            <a:r>
              <a:rPr lang="ru-RU" sz="1200" dirty="0" smtClean="0">
                <a:latin typeface="Century" panose="02040604050505020304" pitchFamily="18" charset="0"/>
              </a:rPr>
              <a:t>поэтому наш </a:t>
            </a:r>
            <a:r>
              <a:rPr lang="en-US" sz="1200" dirty="0" smtClean="0">
                <a:latin typeface="Century" panose="02040604050505020304" pitchFamily="18" charset="0"/>
              </a:rPr>
              <a:t>IELTS </a:t>
            </a:r>
            <a:r>
              <a:rPr lang="en-US" sz="1200" dirty="0">
                <a:latin typeface="Century" panose="02040604050505020304" pitchFamily="18" charset="0"/>
              </a:rPr>
              <a:t>Course </a:t>
            </a:r>
            <a:r>
              <a:rPr lang="ru-RU" sz="1200" dirty="0" smtClean="0">
                <a:latin typeface="Century" panose="02040604050505020304" pitchFamily="18" charset="0"/>
              </a:rPr>
              <a:t>разработан таким образом, чтобы отвечать международным стандартам</a:t>
            </a:r>
            <a:r>
              <a:rPr lang="en-US" sz="1200" dirty="0" smtClean="0">
                <a:latin typeface="Century" panose="02040604050505020304" pitchFamily="18" charset="0"/>
              </a:rPr>
              <a:t>.  </a:t>
            </a:r>
            <a:endParaRPr lang="en-US" sz="1200" dirty="0">
              <a:latin typeface="Century" panose="02040604050505020304" pitchFamily="18" charset="0"/>
            </a:endParaRPr>
          </a:p>
          <a:p>
            <a:pPr algn="l"/>
            <a:r>
              <a:rPr lang="ru-RU" sz="1200" dirty="0" smtClean="0">
                <a:latin typeface="Century" panose="02040604050505020304" pitchFamily="18" charset="0"/>
              </a:rPr>
              <a:t>Тестируемые имеют различные диапазоны оценок</a:t>
            </a:r>
            <a:r>
              <a:rPr lang="en-US" sz="1200" dirty="0" smtClean="0">
                <a:latin typeface="Century" panose="02040604050505020304" pitchFamily="18" charset="0"/>
              </a:rPr>
              <a:t>, </a:t>
            </a:r>
            <a:r>
              <a:rPr lang="ru-RU" sz="1200" dirty="0" smtClean="0">
                <a:latin typeface="Century" panose="02040604050505020304" pitchFamily="18" charset="0"/>
              </a:rPr>
              <a:t>отличающиеся в зависимости от их цели</a:t>
            </a:r>
            <a:r>
              <a:rPr lang="en-US" sz="1200" dirty="0" smtClean="0">
                <a:latin typeface="Century" panose="02040604050505020304" pitchFamily="18" charset="0"/>
              </a:rPr>
              <a:t>, </a:t>
            </a:r>
            <a:r>
              <a:rPr lang="ru-RU" sz="1200" dirty="0" smtClean="0">
                <a:latin typeface="Century" panose="02040604050505020304" pitchFamily="18" charset="0"/>
              </a:rPr>
              <a:t>и у нас есть различные занятия, для удовлетворения этих задач</a:t>
            </a:r>
            <a:r>
              <a:rPr lang="en-US" sz="1200" dirty="0" smtClean="0">
                <a:latin typeface="Century" panose="02040604050505020304" pitchFamily="18" charset="0"/>
              </a:rPr>
              <a:t>. </a:t>
            </a:r>
            <a:endParaRPr lang="en-US" sz="1200" dirty="0">
              <a:latin typeface="Century" panose="02040604050505020304" pitchFamily="18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" t="14621" r="-944" b="53912"/>
          <a:stretch/>
        </p:blipFill>
        <p:spPr>
          <a:xfrm>
            <a:off x="2541043" y="916983"/>
            <a:ext cx="5558358" cy="1293962"/>
          </a:xfrm>
          <a:prstGeom prst="rect">
            <a:avLst/>
          </a:prstGeom>
        </p:spPr>
      </p:pic>
      <p:cxnSp>
        <p:nvCxnSpPr>
          <p:cNvPr id="11" name="直線コネクタ 10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37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62379" y="762970"/>
            <a:ext cx="587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IELTS </a:t>
            </a:r>
            <a:r>
              <a:rPr lang="ru-RU" altLang="ja-JP" sz="2400" b="1" dirty="0" smtClean="0">
                <a:solidFill>
                  <a:schemeClr val="accent1"/>
                </a:solidFill>
              </a:rPr>
              <a:t>Интенсивный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220954" y="1213453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69289196"/>
              </p:ext>
            </p:extLst>
          </p:nvPr>
        </p:nvGraphicFramePr>
        <p:xfrm>
          <a:off x="2191667" y="3207497"/>
          <a:ext cx="6785046" cy="2773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72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92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33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84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84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84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8109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</a:rPr>
                        <a:t>Курс</a:t>
                      </a:r>
                      <a:endParaRPr lang="en-PH" sz="1000" dirty="0">
                        <a:solidFill>
                          <a:sysClr val="windowText" lastClr="00000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</a:rPr>
                        <a:t>Индивидуально</a:t>
                      </a:r>
                      <a:endParaRPr lang="en-PH" sz="1000" dirty="0">
                        <a:solidFill>
                          <a:sysClr val="windowText" lastClr="00000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</a:rPr>
                        <a:t>Малая</a:t>
                      </a:r>
                      <a:r>
                        <a:rPr lang="ru-RU" sz="1000" baseline="0" dirty="0" smtClean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</a:rPr>
                        <a:t> группа</a:t>
                      </a:r>
                      <a:endParaRPr lang="en-PH" sz="1000" dirty="0">
                        <a:solidFill>
                          <a:sysClr val="windowText" lastClr="00000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Большая</a:t>
                      </a:r>
                      <a:r>
                        <a:rPr lang="ru-RU" altLang="ko-KR" sz="1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группа</a:t>
                      </a:r>
                      <a:endParaRPr lang="en-PH" altLang="ko-KR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Зарядка</a:t>
                      </a:r>
                      <a:r>
                        <a:rPr lang="ru-RU" altLang="ja-JP" sz="1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для мозга</a:t>
                      </a:r>
                      <a:endParaRPr lang="en-PH" altLang="ja-JP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</a:rPr>
                        <a:t>Вечерние</a:t>
                      </a:r>
                      <a:r>
                        <a:rPr lang="ru-RU" sz="1000" baseline="0" dirty="0" smtClean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</a:rPr>
                        <a:t> занятия</a:t>
                      </a:r>
                      <a:endParaRPr lang="en-PH" sz="1000" dirty="0">
                        <a:solidFill>
                          <a:sysClr val="windowText" lastClr="00000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69400">
                <a:tc>
                  <a:txBody>
                    <a:bodyPr/>
                    <a:lstStyle/>
                    <a:p>
                      <a:pPr algn="ctr"/>
                      <a:r>
                        <a:rPr lang="en-PH" sz="1000" dirty="0">
                          <a:latin typeface="+mn-lt"/>
                        </a:rPr>
                        <a:t>IELTS </a:t>
                      </a:r>
                      <a:r>
                        <a:rPr lang="ru-RU" sz="1000" dirty="0" smtClean="0">
                          <a:latin typeface="+mn-lt"/>
                        </a:rPr>
                        <a:t>Интенсивный</a:t>
                      </a:r>
                      <a:endParaRPr lang="en-PH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50" dirty="0">
                          <a:latin typeface="+mn-lt"/>
                        </a:rPr>
                        <a:t>Academic</a:t>
                      </a:r>
                      <a:r>
                        <a:rPr lang="en-US" altLang="ja-JP" sz="1050" baseline="0" dirty="0">
                          <a:latin typeface="+mn-lt"/>
                        </a:rPr>
                        <a:t> Speaking and Listening</a:t>
                      </a:r>
                    </a:p>
                    <a:p>
                      <a:pPr algn="ctr"/>
                      <a:r>
                        <a:rPr lang="en-US" altLang="ja-JP" sz="1050" baseline="0" dirty="0">
                          <a:latin typeface="+mn-lt"/>
                        </a:rPr>
                        <a:t>Academic Writing</a:t>
                      </a:r>
                    </a:p>
                    <a:p>
                      <a:pPr algn="ctr"/>
                      <a:r>
                        <a:rPr lang="en-US" altLang="ja-JP" sz="1050" baseline="0" dirty="0">
                          <a:latin typeface="+mn-lt"/>
                        </a:rPr>
                        <a:t>Academic Grammar</a:t>
                      </a:r>
                    </a:p>
                    <a:p>
                      <a:pPr algn="ctr"/>
                      <a:r>
                        <a:rPr lang="en-US" altLang="ja-JP" sz="1050" baseline="0" dirty="0">
                          <a:latin typeface="+mn-lt"/>
                        </a:rPr>
                        <a:t>Academic Reading</a:t>
                      </a:r>
                    </a:p>
                    <a:p>
                      <a:pPr algn="ctr"/>
                      <a:endParaRPr lang="en-US" altLang="ja-JP" sz="1050" baseline="0" dirty="0">
                        <a:latin typeface="+mn-lt"/>
                      </a:endParaRPr>
                    </a:p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altLang="ja-JP" sz="1050" dirty="0">
                          <a:solidFill>
                            <a:srgbClr val="FF0000"/>
                          </a:solidFill>
                          <a:latin typeface="+mn-lt"/>
                        </a:rPr>
                        <a:t>Academic Vocabulary and Pronunciation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sz="1000" dirty="0"/>
                        <a:t>Conversation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IELTS</a:t>
                      </a:r>
                      <a:r>
                        <a:rPr lang="en-GB" sz="1000" baseline="0" dirty="0">
                          <a:solidFill>
                            <a:srgbClr val="FF0000"/>
                          </a:solidFill>
                        </a:rPr>
                        <a:t> CLINIC</a:t>
                      </a:r>
                      <a:endParaRPr lang="en-PH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【Practice Class】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/>
                        <a:t>S</a:t>
                      </a:r>
                      <a:r>
                        <a:rPr lang="en-PH" sz="1000" dirty="0"/>
                        <a:t>urvival English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sz="1000" dirty="0"/>
                        <a:t>Business Presentation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TOEIC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Multimedia Class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1000" b="1" dirty="0" smtClean="0">
                          <a:solidFill>
                            <a:srgbClr val="FF0000"/>
                          </a:solidFill>
                        </a:rPr>
                        <a:t>【</a:t>
                      </a:r>
                      <a:r>
                        <a:rPr lang="ru-RU" altLang="ja-JP" sz="1000" b="1" dirty="0" smtClean="0">
                          <a:solidFill>
                            <a:srgbClr val="FF0000"/>
                          </a:solidFill>
                        </a:rPr>
                        <a:t>Активные</a:t>
                      </a:r>
                      <a:r>
                        <a:rPr lang="en-US" altLang="ja-JP" sz="1000" b="1" dirty="0" smtClean="0">
                          <a:solidFill>
                            <a:srgbClr val="FF0000"/>
                          </a:solidFill>
                        </a:rPr>
                        <a:t>】</a:t>
                      </a:r>
                      <a:endParaRPr lang="en-US" altLang="ja-JP" sz="1000" b="1" dirty="0">
                        <a:solidFill>
                          <a:srgbClr val="FF0000"/>
                        </a:solidFill>
                      </a:endParaRP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ja-JP" altLang="en-US" sz="1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YOGA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Dance</a:t>
                      </a:r>
                      <a:endParaRPr lang="en-PH" altLang="ko-KR" sz="1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100" dirty="0">
                          <a:latin typeface="+mn-lt"/>
                        </a:rPr>
                        <a:t>listen</a:t>
                      </a:r>
                      <a:r>
                        <a:rPr lang="ja-JP" altLang="en-US" sz="1100" dirty="0">
                          <a:latin typeface="+mn-lt"/>
                        </a:rPr>
                        <a:t>　＆</a:t>
                      </a:r>
                      <a:r>
                        <a:rPr lang="en-US" altLang="ja-JP" sz="1100" dirty="0">
                          <a:latin typeface="+mn-lt"/>
                        </a:rPr>
                        <a:t>Speaking</a:t>
                      </a:r>
                      <a:endParaRPr lang="en-PH" altLang="ja-JP" sz="11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100" dirty="0">
                          <a:latin typeface="Corbel" panose="020B0503020204020204" pitchFamily="34" charset="0"/>
                        </a:rPr>
                        <a:t>Grammar</a:t>
                      </a:r>
                      <a:r>
                        <a:rPr lang="en-US" altLang="ja-JP" sz="1100" baseline="0" dirty="0">
                          <a:latin typeface="Corbel" panose="020B0503020204020204" pitchFamily="34" charset="0"/>
                        </a:rPr>
                        <a:t> Review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100" baseline="0" dirty="0">
                        <a:latin typeface="Corbel" panose="020B0503020204020204" pitchFamily="34" charset="0"/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100" baseline="0" dirty="0">
                          <a:latin typeface="Corbel" panose="020B0503020204020204" pitchFamily="34" charset="0"/>
                        </a:rPr>
                        <a:t>News English</a:t>
                      </a:r>
                      <a:endParaRPr lang="en-US" altLang="ja-JP" sz="11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162380" y="1331997"/>
            <a:ext cx="68436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/>
              <a:t>Этот курс разработан для студентов у которых есть желание и интерес к сдаче </a:t>
            </a:r>
            <a:r>
              <a:rPr lang="en-US" sz="1400" dirty="0" smtClean="0"/>
              <a:t>IELTS </a:t>
            </a:r>
            <a:r>
              <a:rPr lang="ru-RU" sz="1400" dirty="0" smtClean="0"/>
              <a:t>для будущих целей , но у них нет цели достичь фиксированной общей оценки или нет еще опыта в прохождение теста </a:t>
            </a:r>
            <a:r>
              <a:rPr lang="en-US" sz="1400" dirty="0" smtClean="0"/>
              <a:t>IELTS.  </a:t>
            </a:r>
            <a:endParaRPr lang="en-PH" sz="1400" dirty="0"/>
          </a:p>
          <a:p>
            <a:endParaRPr lang="en-US" altLang="ko-KR" sz="1400" dirty="0">
              <a:latin typeface="Corbel" pitchFamily="34" charset="0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5858139"/>
              </p:ext>
            </p:extLst>
          </p:nvPr>
        </p:nvGraphicFramePr>
        <p:xfrm>
          <a:off x="2213479" y="2286104"/>
          <a:ext cx="6787027" cy="57819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185277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3832911251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1298521778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511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Кол-во индив.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Малая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группа</a:t>
                      </a:r>
                      <a:r>
                        <a:rPr lang="en-US" sz="900" b="1" u="none" strike="noStrike" dirty="0" smtClean="0">
                          <a:effectLst/>
                        </a:rPr>
                        <a:t> 6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Большая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гр.</a:t>
                      </a:r>
                      <a:r>
                        <a:rPr lang="en-US" sz="900" b="1" u="none" strike="noStrike" dirty="0" smtClean="0">
                          <a:effectLst/>
                        </a:rPr>
                        <a:t> </a:t>
                      </a:r>
                      <a:endParaRPr lang="en-US" sz="9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900" b="1" u="none" strike="noStrike" dirty="0" smtClean="0">
                          <a:effectLst/>
                        </a:rPr>
                        <a:t>8 –</a:t>
                      </a:r>
                      <a:r>
                        <a:rPr lang="en-US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ko-KR" sz="900" b="1" u="none" strike="noStrike" dirty="0" smtClean="0">
                          <a:effectLst/>
                        </a:rPr>
                        <a:t>18</a:t>
                      </a:r>
                      <a:r>
                        <a:rPr lang="ru-RU" altLang="ko-KR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Зарядка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Вечернее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занятие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IELTS INTENSIVE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effectLst/>
                        </a:rPr>
                        <a:t>2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2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34265648"/>
                  </a:ext>
                </a:extLst>
              </a:tr>
            </a:tbl>
          </a:graphicData>
        </a:graphic>
      </p:graphicFrame>
      <p:sp>
        <p:nvSpPr>
          <p:cNvPr id="17" name="직사각형 16"/>
          <p:cNvSpPr/>
          <p:nvPr/>
        </p:nvSpPr>
        <p:spPr>
          <a:xfrm>
            <a:off x="2835837" y="2954010"/>
            <a:ext cx="331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*2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Занятие по-выбору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20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213479" y="6087258"/>
            <a:ext cx="68436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rgbClr val="FF0000"/>
                </a:solidFill>
                <a:latin typeface="Calibri" panose="020F0502020204030204" pitchFamily="34" charset="0"/>
              </a:rPr>
              <a:t>IELTS Clinic</a:t>
            </a:r>
            <a:r>
              <a:rPr lang="en-US" altLang="ko-KR" sz="1100" dirty="0">
                <a:latin typeface="Calibri" panose="020F0502020204030204" pitchFamily="34" charset="0"/>
              </a:rPr>
              <a:t>: </a:t>
            </a:r>
            <a:r>
              <a:rPr lang="ru-RU" altLang="ko-KR" sz="1100" dirty="0" smtClean="0">
                <a:latin typeface="Calibri" panose="020F0502020204030204" pitchFamily="34" charset="0"/>
              </a:rPr>
              <a:t>Занятие в малой группе, которое концентрируется на грамматике и использовании языка</a:t>
            </a:r>
            <a:r>
              <a:rPr lang="en-US" altLang="ko-KR" sz="1100" dirty="0" smtClean="0">
                <a:latin typeface="Calibri" panose="020F0502020204030204" pitchFamily="34" charset="0"/>
              </a:rPr>
              <a:t>, </a:t>
            </a:r>
            <a:r>
              <a:rPr lang="ru-RU" altLang="ko-KR" sz="1100" dirty="0" smtClean="0">
                <a:latin typeface="Calibri" panose="020F0502020204030204" pitchFamily="34" charset="0"/>
              </a:rPr>
              <a:t>а также на словарном запасе и грамотном использовании при сдаче </a:t>
            </a:r>
            <a:r>
              <a:rPr lang="en-US" altLang="ko-KR" sz="1100" dirty="0" smtClean="0">
                <a:latin typeface="Calibri" panose="020F0502020204030204" pitchFamily="34" charset="0"/>
              </a:rPr>
              <a:t>IELTS</a:t>
            </a:r>
            <a:r>
              <a:rPr lang="en-US" altLang="ko-KR" sz="1100" dirty="0">
                <a:latin typeface="Calibri" panose="020F0502020204030204" pitchFamily="34" charset="0"/>
              </a:rPr>
              <a:t>. </a:t>
            </a:r>
            <a:r>
              <a:rPr lang="ru-RU" altLang="ko-KR" sz="1100" dirty="0" smtClean="0">
                <a:latin typeface="Calibri" panose="020F0502020204030204" pitchFamily="34" charset="0"/>
              </a:rPr>
              <a:t>На этом занятии используются Частые Ошибки в </a:t>
            </a:r>
            <a:r>
              <a:rPr lang="en-US" altLang="ko-KR" sz="1100" dirty="0" smtClean="0">
                <a:latin typeface="Calibri" panose="020F0502020204030204" pitchFamily="34" charset="0"/>
              </a:rPr>
              <a:t>IELTS </a:t>
            </a:r>
            <a:r>
              <a:rPr lang="ru-RU" altLang="ko-KR" sz="1100" dirty="0" smtClean="0">
                <a:latin typeface="Calibri" panose="020F0502020204030204" pitchFamily="34" charset="0"/>
              </a:rPr>
              <a:t>как пример материала , чтобы дать представление студентам о местах, где часто случаются ошибки</a:t>
            </a:r>
            <a:r>
              <a:rPr lang="en-US" altLang="ko-KR" sz="1100" dirty="0" smtClean="0">
                <a:latin typeface="Calibri" panose="020F0502020204030204" pitchFamily="34" charset="0"/>
              </a:rPr>
              <a:t>, </a:t>
            </a:r>
            <a:r>
              <a:rPr lang="ru-RU" altLang="ko-KR" sz="1100" dirty="0" smtClean="0">
                <a:latin typeface="Calibri" panose="020F0502020204030204" pitchFamily="34" charset="0"/>
              </a:rPr>
              <a:t>как избежать их и исправить</a:t>
            </a:r>
            <a:r>
              <a:rPr lang="en-US" altLang="ko-KR" sz="1100" dirty="0" smtClean="0">
                <a:latin typeface="Calibri" panose="020F0502020204030204" pitchFamily="34" charset="0"/>
              </a:rPr>
              <a:t>. </a:t>
            </a:r>
            <a:endParaRPr lang="en-US" altLang="ko-KR" sz="1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4245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045253" y="703242"/>
            <a:ext cx="6821132" cy="4203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 dirty="0">
              <a:latin typeface="Century" panose="02040604050505020304" pitchFamily="18" charset="0"/>
            </a:endParaRPr>
          </a:p>
          <a:p>
            <a:pPr algn="l"/>
            <a:r>
              <a:rPr lang="en-US" altLang="ja-JP" b="1" u="sng" dirty="0">
                <a:solidFill>
                  <a:schemeClr val="accent1"/>
                </a:solidFill>
                <a:ea typeface="Meiryo" panose="020B0604030504040204" pitchFamily="34" charset="-128"/>
              </a:rPr>
              <a:t>IELTS </a:t>
            </a:r>
            <a:r>
              <a:rPr lang="ru-RU" altLang="ja-JP" b="1" u="sng" dirty="0" smtClean="0">
                <a:solidFill>
                  <a:schemeClr val="accent1"/>
                </a:solidFill>
                <a:ea typeface="Meiryo" panose="020B0604030504040204" pitchFamily="34" charset="-128"/>
              </a:rPr>
              <a:t>Гарантированный</a:t>
            </a:r>
            <a:endParaRPr lang="en-US" altLang="ja-JP" b="1" u="sng" dirty="0">
              <a:solidFill>
                <a:schemeClr val="accent1"/>
              </a:solidFill>
              <a:ea typeface="Meiryo" panose="020B0604030504040204" pitchFamily="34" charset="-128"/>
            </a:endParaRPr>
          </a:p>
          <a:p>
            <a:pPr algn="l"/>
            <a:r>
              <a:rPr lang="en-US" sz="800" dirty="0">
                <a:latin typeface="Century" panose="02040604050505020304" pitchFamily="18" charset="0"/>
              </a:rPr>
              <a:t>	</a:t>
            </a: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3190596"/>
              </p:ext>
            </p:extLst>
          </p:nvPr>
        </p:nvGraphicFramePr>
        <p:xfrm>
          <a:off x="2110093" y="3218276"/>
          <a:ext cx="4211853" cy="12801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039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39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39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Программа</a:t>
                      </a:r>
                      <a:endParaRPr lang="en-US" sz="800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Необходимая оценка</a:t>
                      </a:r>
                      <a:endParaRPr lang="en-US" sz="800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Гарантированная оценка</a:t>
                      </a:r>
                      <a:endParaRPr lang="en-US" sz="800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Гарантированная</a:t>
                      </a:r>
                      <a:endParaRPr lang="en-US" sz="9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4.0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5.0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5.0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5.5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5.5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6.0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6.0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6.5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6.5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7.</a:t>
                      </a:r>
                      <a:r>
                        <a:rPr lang="en-US" altLang="ja-JP" sz="800" dirty="0"/>
                        <a:t>0</a:t>
                      </a:r>
                      <a:endParaRPr lang="en-US" sz="800" b="1" dirty="0"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85118359"/>
              </p:ext>
            </p:extLst>
          </p:nvPr>
        </p:nvGraphicFramePr>
        <p:xfrm>
          <a:off x="2108423" y="4587489"/>
          <a:ext cx="6902883" cy="201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33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33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33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33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5848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Century" panose="02040604050505020304" pitchFamily="18" charset="0"/>
                        </a:rPr>
                        <a:t>Занятия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entury" panose="02040604050505020304" pitchFamily="18" charset="0"/>
                        </a:rPr>
                        <a:t>IELTS </a:t>
                      </a:r>
                      <a:r>
                        <a:rPr lang="ru-RU" altLang="ko-KR" sz="800" b="1" u="none" strike="noStrike" dirty="0" smtClean="0">
                          <a:effectLst/>
                        </a:rPr>
                        <a:t>Гарантированный</a:t>
                      </a:r>
                      <a:endParaRPr lang="en-US" altLang="ko-KR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/>
                      <a:r>
                        <a:rPr lang="en-US" sz="700" dirty="0" smtClean="0">
                          <a:latin typeface="Century" panose="02040604050505020304" pitchFamily="18" charset="0"/>
                        </a:rPr>
                        <a:t>4.0 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entury" panose="02040604050505020304" pitchFamily="18" charset="0"/>
                        </a:rPr>
                        <a:t>IELTS </a:t>
                      </a:r>
                      <a:r>
                        <a:rPr lang="ru-RU" altLang="ko-KR" sz="800" b="1" u="none" strike="noStrike" dirty="0" smtClean="0">
                          <a:effectLst/>
                        </a:rPr>
                        <a:t>Гарантированный</a:t>
                      </a:r>
                      <a:endParaRPr lang="en-US" altLang="ko-KR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/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5.0 </a:t>
                      </a:r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(5.5)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entury" panose="02040604050505020304" pitchFamily="18" charset="0"/>
                        </a:rPr>
                        <a:t>IELTS </a:t>
                      </a:r>
                      <a:r>
                        <a:rPr lang="ru-RU" altLang="ko-KR" sz="800" b="1" u="none" strike="noStrike" dirty="0" smtClean="0">
                          <a:effectLst/>
                        </a:rPr>
                        <a:t>Гарантированный</a:t>
                      </a:r>
                      <a:endParaRPr lang="en-US" altLang="ko-KR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/>
                      <a:r>
                        <a:rPr lang="en-US" sz="700" dirty="0" smtClean="0">
                          <a:latin typeface="Century" panose="02040604050505020304" pitchFamily="18" charset="0"/>
                        </a:rPr>
                        <a:t>6.0 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entury" panose="02040604050505020304" pitchFamily="18" charset="0"/>
                        </a:rPr>
                        <a:t>IELTS </a:t>
                      </a:r>
                      <a:r>
                        <a:rPr lang="ru-RU" altLang="ko-KR" sz="800" b="1" u="none" strike="noStrike" dirty="0" smtClean="0">
                          <a:effectLst/>
                        </a:rPr>
                        <a:t>Гарантированный</a:t>
                      </a:r>
                      <a:endParaRPr lang="en-US" altLang="ko-KR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/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6.5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82069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Century" panose="02040604050505020304" pitchFamily="18" charset="0"/>
                        </a:rPr>
                        <a:t>Индивидуально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Academic</a:t>
                      </a:r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 Speaking and Listening</a:t>
                      </a:r>
                    </a:p>
                    <a:p>
                      <a:pPr algn="ctr"/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Academic Writing</a:t>
                      </a:r>
                    </a:p>
                    <a:p>
                      <a:pPr algn="ctr"/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Academic Grammar</a:t>
                      </a:r>
                    </a:p>
                    <a:p>
                      <a:pPr algn="ctr"/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Academic Reading</a:t>
                      </a:r>
                    </a:p>
                    <a:p>
                      <a:pPr algn="ctr"/>
                      <a:r>
                        <a:rPr lang="en-GB" sz="700" baseline="0" dirty="0">
                          <a:latin typeface="Century" panose="02040604050505020304" pitchFamily="18" charset="0"/>
                        </a:rPr>
                        <a:t>      </a:t>
                      </a:r>
                      <a:endParaRPr lang="en-US" sz="700" baseline="0" dirty="0">
                        <a:latin typeface="Century" panose="02040604050505020304" pitchFamily="18" charset="0"/>
                      </a:endParaRPr>
                    </a:p>
                    <a:p>
                      <a:pPr marL="285750" indent="-285750" algn="just">
                        <a:buFont typeface="Arial" charset="0"/>
                        <a:buChar char="•"/>
                      </a:pPr>
                      <a:r>
                        <a:rPr lang="en-US" sz="700" baseline="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Academic Vocabulary and Pronunciation</a:t>
                      </a:r>
                      <a:endParaRPr lang="en-US" sz="700" dirty="0">
                        <a:solidFill>
                          <a:srgbClr val="FF0000"/>
                        </a:solidFill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</a:t>
                      </a:r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 Speaking and Listening</a:t>
                      </a:r>
                    </a:p>
                    <a:p>
                      <a:pPr algn="ctr"/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IELTS Reading</a:t>
                      </a:r>
                    </a:p>
                    <a:p>
                      <a:pPr algn="ctr"/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IELTS Writing</a:t>
                      </a:r>
                    </a:p>
                    <a:p>
                      <a:pPr algn="ctr"/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Academic Grammar</a:t>
                      </a:r>
                    </a:p>
                    <a:p>
                      <a:pPr algn="ctr"/>
                      <a:endParaRPr lang="en-US" sz="700" baseline="0" dirty="0">
                        <a:latin typeface="Century" panose="02040604050505020304" pitchFamily="18" charset="0"/>
                      </a:endParaRP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700" baseline="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Academic Vocabulary and Pronunciation</a:t>
                      </a:r>
                      <a:endParaRPr lang="en-US" sz="700" dirty="0">
                        <a:solidFill>
                          <a:srgbClr val="FF0000"/>
                        </a:solidFill>
                        <a:latin typeface="Century" panose="02040604050505020304" pitchFamily="18" charset="0"/>
                      </a:endParaRPr>
                    </a:p>
                    <a:p>
                      <a:pPr algn="ctr"/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 Speaking</a:t>
                      </a:r>
                    </a:p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 Writing</a:t>
                      </a:r>
                    </a:p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 Listening</a:t>
                      </a:r>
                    </a:p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 Reading</a:t>
                      </a:r>
                    </a:p>
                    <a:p>
                      <a:pPr algn="ctr"/>
                      <a:endParaRPr lang="en-US" sz="700" dirty="0">
                        <a:latin typeface="Century" panose="02040604050505020304" pitchFamily="18" charset="0"/>
                      </a:endParaRPr>
                    </a:p>
                    <a:p>
                      <a:pPr marL="171450" indent="-171450" algn="ctr">
                        <a:buFont typeface="Arial" charset="0"/>
                        <a:buChar char="•"/>
                      </a:pPr>
                      <a:r>
                        <a:rPr lang="en-US" sz="70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Academic Grammar</a:t>
                      </a:r>
                    </a:p>
                    <a:p>
                      <a:pPr marL="171450" indent="-171450" algn="ctr">
                        <a:buFont typeface="Arial" charset="0"/>
                        <a:buChar char="•"/>
                      </a:pPr>
                      <a:r>
                        <a:rPr lang="en-US" sz="70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Academic Vocabulary and Pronunciation</a:t>
                      </a: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 Speaking</a:t>
                      </a:r>
                    </a:p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 Writing</a:t>
                      </a:r>
                    </a:p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 Listening</a:t>
                      </a:r>
                    </a:p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IELTS Reading</a:t>
                      </a:r>
                    </a:p>
                    <a:p>
                      <a:pPr algn="ctr"/>
                      <a:endParaRPr lang="en-US" sz="700" dirty="0">
                        <a:latin typeface="Century" panose="02040604050505020304" pitchFamily="18" charset="0"/>
                      </a:endParaRPr>
                    </a:p>
                    <a:p>
                      <a:pPr marL="171450" indent="-171450" algn="ctr">
                        <a:buFont typeface="Arial" charset="0"/>
                        <a:buChar char="•"/>
                      </a:pPr>
                      <a:r>
                        <a:rPr lang="en-US" sz="70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Academic Grammar</a:t>
                      </a:r>
                    </a:p>
                    <a:p>
                      <a:pPr marL="171450" indent="-171450" algn="ctr">
                        <a:buFont typeface="Arial" charset="0"/>
                        <a:buChar char="•"/>
                      </a:pPr>
                      <a:r>
                        <a:rPr lang="en-US" sz="70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Academic Vocabulary and Pronunciation</a:t>
                      </a:r>
                    </a:p>
                    <a:p>
                      <a:pPr algn="ctr"/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8277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Century" panose="02040604050505020304" pitchFamily="18" charset="0"/>
                        </a:rPr>
                        <a:t>Занятия в Малой Группе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IELT</a:t>
                      </a:r>
                      <a:r>
                        <a:rPr lang="en-GB" sz="700" dirty="0">
                          <a:latin typeface="Century" panose="02040604050505020304" pitchFamily="18" charset="0"/>
                        </a:rPr>
                        <a:t>S</a:t>
                      </a:r>
                      <a:r>
                        <a:rPr lang="en-US" sz="700" dirty="0">
                          <a:latin typeface="Century" panose="02040604050505020304" pitchFamily="18" charset="0"/>
                        </a:rPr>
                        <a:t> CLINIC</a:t>
                      </a:r>
                      <a:endParaRPr lang="en-US" sz="700" baseline="0" dirty="0">
                        <a:latin typeface="Century" panose="02040604050505020304" pitchFamily="18" charset="0"/>
                      </a:endParaRPr>
                    </a:p>
                    <a:p>
                      <a:pPr algn="ctr"/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Conversation Class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700" dirty="0">
                          <a:latin typeface="Century" panose="02040604050505020304" pitchFamily="18" charset="0"/>
                        </a:rPr>
                        <a:t>IELTS CLINIC</a:t>
                      </a:r>
                      <a:endParaRPr lang="en-US" altLang="ko-KR" sz="700" baseline="0" dirty="0">
                        <a:latin typeface="Century" panose="020406040505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Conversation Class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700" dirty="0">
                          <a:latin typeface="Century" panose="02040604050505020304" pitchFamily="18" charset="0"/>
                        </a:rPr>
                        <a:t>IELTS CLINIC</a:t>
                      </a:r>
                      <a:endParaRPr lang="en-US" altLang="ko-KR" sz="700" baseline="0" dirty="0">
                        <a:latin typeface="Century" panose="020406040505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Discussion Class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700" dirty="0">
                          <a:latin typeface="Century" panose="02040604050505020304" pitchFamily="18" charset="0"/>
                        </a:rPr>
                        <a:t>IELTS CLINIC</a:t>
                      </a:r>
                      <a:endParaRPr lang="en-US" altLang="ko-KR" sz="700" baseline="0" dirty="0">
                        <a:latin typeface="Century" panose="020406040505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>
                          <a:latin typeface="Century" panose="02040604050505020304" pitchFamily="18" charset="0"/>
                        </a:rPr>
                        <a:t>Discussion Class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242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Century" panose="02040604050505020304" pitchFamily="18" charset="0"/>
                        </a:rPr>
                        <a:t>Занятия в Большой Группе</a:t>
                      </a:r>
                      <a:endParaRPr lang="en-US" sz="700" dirty="0">
                        <a:latin typeface="Century" panose="02040604050505020304" pitchFamily="18" charset="0"/>
                      </a:endParaRP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Mock and Review</a:t>
                      </a: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Mock and Review</a:t>
                      </a: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Mock and Review</a:t>
                      </a: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Century" panose="02040604050505020304" pitchFamily="18" charset="0"/>
                        </a:rPr>
                        <a:t>Mock and Review</a:t>
                      </a:r>
                    </a:p>
                  </a:txBody>
                  <a:tcPr marL="69354" marR="69354" marT="34677" marB="34677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11"/>
          <a:stretch/>
        </p:blipFill>
        <p:spPr>
          <a:xfrm>
            <a:off x="6478844" y="3235545"/>
            <a:ext cx="2129056" cy="1262891"/>
          </a:xfrm>
          <a:prstGeom prst="rect">
            <a:avLst/>
          </a:prstGeom>
        </p:spPr>
      </p:pic>
      <p:cxnSp>
        <p:nvCxnSpPr>
          <p:cNvPr id="12" name="直線コネクタ 11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274005"/>
              </p:ext>
            </p:extLst>
          </p:nvPr>
        </p:nvGraphicFramePr>
        <p:xfrm>
          <a:off x="2139596" y="2276958"/>
          <a:ext cx="6787027" cy="658609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185277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3832911251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1298521778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511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Кол-во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индив.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Малая группа</a:t>
                      </a:r>
                      <a:r>
                        <a:rPr lang="en-US" sz="900" b="1" u="none" strike="noStrike" dirty="0" smtClean="0">
                          <a:effectLst/>
                        </a:rPr>
                        <a:t> 6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Пробный тест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Зарядка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Вечерние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занятия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IELTS </a:t>
                      </a:r>
                      <a:r>
                        <a:rPr lang="ru-RU" altLang="ko-KR" sz="1000" b="1" u="none" strike="noStrike" dirty="0" smtClean="0">
                          <a:effectLst/>
                        </a:rPr>
                        <a:t>Гарантированный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effectLst/>
                        </a:rPr>
                        <a:t>2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2 Mock &amp; Review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34265648"/>
                  </a:ext>
                </a:extLst>
              </a:tr>
            </a:tbl>
          </a:graphicData>
        </a:graphic>
      </p:graphicFrame>
      <p:sp>
        <p:nvSpPr>
          <p:cNvPr id="17" name="직사각형 16"/>
          <p:cNvSpPr/>
          <p:nvPr/>
        </p:nvSpPr>
        <p:spPr>
          <a:xfrm>
            <a:off x="2835837" y="2899298"/>
            <a:ext cx="331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*2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Занятие на-выбор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854891" y="6562708"/>
            <a:ext cx="56033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 smtClean="0">
                <a:solidFill>
                  <a:srgbClr val="FF0000"/>
                </a:solidFill>
              </a:rPr>
              <a:t>＊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Красный цвет</a:t>
            </a:r>
            <a:r>
              <a:rPr lang="en-GB" altLang="ja-JP" sz="1200" b="1" dirty="0" smtClean="0">
                <a:solidFill>
                  <a:srgbClr val="FF0000"/>
                </a:solidFill>
              </a:rPr>
              <a:t>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Студент может выбрать эти курсы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21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8423" y="1352720"/>
            <a:ext cx="690749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Это 10-недельные занятия, которые специально разработаны для </a:t>
            </a:r>
            <a:r>
              <a:rPr lang="ru-RU" sz="120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достижения требуемой оценки студента</a:t>
            </a:r>
            <a:r>
              <a:rPr lang="en-US" sz="120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 </a:t>
            </a:r>
            <a:r>
              <a:rPr lang="ru-RU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Мы проводим 8-недельный курс, который подготовит кандидатов на сдачу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IELTS </a:t>
            </a:r>
            <a:r>
              <a:rPr lang="ru-RU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 официальному тесту на 8-ой неделе их пребывания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Оставшиеся 2 недели пойдут на повторение материала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чтобы гарантировать сдачу теста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en-PH" sz="12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696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線コネクタ 11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21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5614" y="1580521"/>
            <a:ext cx="6910083" cy="5178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058166" y="725999"/>
            <a:ext cx="68997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 smtClean="0"/>
              <a:t>ВОЗМОЖНЫЕ ДАТЫ</a:t>
            </a:r>
            <a:r>
              <a:rPr lang="en-US" altLang="ko-KR" sz="1600" dirty="0" smtClean="0"/>
              <a:t> </a:t>
            </a:r>
            <a:r>
              <a:rPr lang="ru-RU" altLang="ko-KR" sz="1600" dirty="0" smtClean="0"/>
              <a:t>для</a:t>
            </a:r>
            <a:r>
              <a:rPr lang="en-US" altLang="ko-KR" sz="1600" dirty="0" smtClean="0"/>
              <a:t> </a:t>
            </a:r>
            <a:r>
              <a:rPr lang="en-US" altLang="ko-KR" sz="1600" dirty="0"/>
              <a:t>IELTS </a:t>
            </a:r>
            <a:r>
              <a:rPr lang="en-US" altLang="ko-KR" sz="1600" dirty="0" smtClean="0"/>
              <a:t>10-</a:t>
            </a:r>
            <a:r>
              <a:rPr lang="ru-RU" altLang="ko-KR" sz="1600" dirty="0" smtClean="0"/>
              <a:t>недельной</a:t>
            </a:r>
            <a:r>
              <a:rPr lang="en-US" altLang="ko-KR" sz="1600" dirty="0" smtClean="0"/>
              <a:t> </a:t>
            </a:r>
            <a:r>
              <a:rPr lang="ru-RU" altLang="ko-KR" sz="1600" dirty="0" smtClean="0"/>
              <a:t>программы</a:t>
            </a:r>
            <a:r>
              <a:rPr lang="en-US" altLang="ko-KR" sz="1600" dirty="0" smtClean="0"/>
              <a:t>: </a:t>
            </a:r>
            <a:r>
              <a:rPr lang="en-US" altLang="ko-KR" sz="1600" dirty="0"/>
              <a:t>2016</a:t>
            </a:r>
          </a:p>
          <a:p>
            <a:pPr algn="r"/>
            <a:r>
              <a:rPr lang="ru-RU" altLang="ko-KR" sz="1200" dirty="0" smtClean="0">
                <a:solidFill>
                  <a:srgbClr val="FF0000"/>
                </a:solidFill>
              </a:rPr>
              <a:t>АКАДЕМИЧЕСКИЙ МОДУЛЬ</a:t>
            </a:r>
            <a:endParaRPr lang="en-US" altLang="ko-KR" sz="1200" dirty="0">
              <a:solidFill>
                <a:srgbClr val="FF0000"/>
              </a:solidFill>
            </a:endParaRPr>
          </a:p>
          <a:p>
            <a:pPr algn="r"/>
            <a:r>
              <a:rPr lang="ru-RU" altLang="ko-KR" sz="1200" dirty="0" smtClean="0">
                <a:solidFill>
                  <a:srgbClr val="FF0000"/>
                </a:solidFill>
              </a:rPr>
              <a:t>ВРЕМЯ НАЧАЛА</a:t>
            </a:r>
            <a:r>
              <a:rPr lang="en-US" altLang="ko-KR" sz="1200" dirty="0" smtClean="0">
                <a:solidFill>
                  <a:srgbClr val="FF0000"/>
                </a:solidFill>
              </a:rPr>
              <a:t>:</a:t>
            </a:r>
            <a:r>
              <a:rPr lang="ja-JP" altLang="en-US" sz="1200" dirty="0">
                <a:solidFill>
                  <a:srgbClr val="FF0000"/>
                </a:solidFill>
              </a:rPr>
              <a:t>　</a:t>
            </a:r>
            <a:r>
              <a:rPr lang="en-US" altLang="ja-JP" sz="1200" dirty="0">
                <a:solidFill>
                  <a:srgbClr val="FF0000"/>
                </a:solidFill>
              </a:rPr>
              <a:t>7:00AM</a:t>
            </a:r>
          </a:p>
          <a:p>
            <a:pPr algn="r"/>
            <a:r>
              <a:rPr lang="ru-RU" altLang="ko-KR" sz="1200" dirty="0" smtClean="0">
                <a:solidFill>
                  <a:srgbClr val="FF0000"/>
                </a:solidFill>
              </a:rPr>
              <a:t>РАСПИСАНИЕ</a:t>
            </a:r>
            <a:r>
              <a:rPr lang="en-US" altLang="ko-KR" sz="1200" dirty="0" smtClean="0">
                <a:solidFill>
                  <a:srgbClr val="FF0000"/>
                </a:solidFill>
              </a:rPr>
              <a:t>: </a:t>
            </a:r>
            <a:r>
              <a:rPr lang="en-US" altLang="ko-KR" sz="1200" dirty="0">
                <a:solidFill>
                  <a:srgbClr val="FF0000"/>
                </a:solidFill>
              </a:rPr>
              <a:t>8:00 am to 12:00 pm</a:t>
            </a:r>
          </a:p>
        </p:txBody>
      </p:sp>
    </p:spTree>
    <p:extLst>
      <p:ext uri="{BB962C8B-B14F-4D97-AF65-F5344CB8AC3E}">
        <p14:creationId xmlns:p14="http://schemas.microsoft.com/office/powerpoint/2010/main" xmlns="" val="3274893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10391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70289" y="659063"/>
            <a:ext cx="35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Учебники для </a:t>
            </a:r>
            <a:r>
              <a:rPr lang="en-US" altLang="ja-JP" sz="2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IELTS</a:t>
            </a:r>
            <a:endParaRPr kumimoji="1" lang="ja-JP" altLang="en-US" sz="2400" b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1270" y="138535"/>
            <a:ext cx="446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pic>
        <p:nvPicPr>
          <p:cNvPr id="10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3619420"/>
              </p:ext>
            </p:extLst>
          </p:nvPr>
        </p:nvGraphicFramePr>
        <p:xfrm>
          <a:off x="2031527" y="1179591"/>
          <a:ext cx="6984880" cy="558980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994477">
                  <a:extLst>
                    <a:ext uri="{9D8B030D-6E8A-4147-A177-3AD203B41FA5}">
                      <a16:colId xmlns="" xmlns:a16="http://schemas.microsoft.com/office/drawing/2014/main" val="1714861767"/>
                    </a:ext>
                  </a:extLst>
                </a:gridCol>
                <a:gridCol w="1001203">
                  <a:extLst>
                    <a:ext uri="{9D8B030D-6E8A-4147-A177-3AD203B41FA5}">
                      <a16:colId xmlns="" xmlns:a16="http://schemas.microsoft.com/office/drawing/2014/main" val="3106439003"/>
                    </a:ext>
                  </a:extLst>
                </a:gridCol>
                <a:gridCol w="997840">
                  <a:extLst>
                    <a:ext uri="{9D8B030D-6E8A-4147-A177-3AD203B41FA5}">
                      <a16:colId xmlns="" xmlns:a16="http://schemas.microsoft.com/office/drawing/2014/main" val="2623656499"/>
                    </a:ext>
                  </a:extLst>
                </a:gridCol>
                <a:gridCol w="997840">
                  <a:extLst>
                    <a:ext uri="{9D8B030D-6E8A-4147-A177-3AD203B41FA5}">
                      <a16:colId xmlns="" xmlns:a16="http://schemas.microsoft.com/office/drawing/2014/main" val="2298343312"/>
                    </a:ext>
                  </a:extLst>
                </a:gridCol>
                <a:gridCol w="997840">
                  <a:extLst>
                    <a:ext uri="{9D8B030D-6E8A-4147-A177-3AD203B41FA5}">
                      <a16:colId xmlns="" xmlns:a16="http://schemas.microsoft.com/office/drawing/2014/main" val="3602229972"/>
                    </a:ext>
                  </a:extLst>
                </a:gridCol>
                <a:gridCol w="997840">
                  <a:extLst>
                    <a:ext uri="{9D8B030D-6E8A-4147-A177-3AD203B41FA5}">
                      <a16:colId xmlns="" xmlns:a16="http://schemas.microsoft.com/office/drawing/2014/main" val="3959957770"/>
                    </a:ext>
                  </a:extLst>
                </a:gridCol>
                <a:gridCol w="997840">
                  <a:extLst>
                    <a:ext uri="{9D8B030D-6E8A-4147-A177-3AD203B41FA5}">
                      <a16:colId xmlns="" xmlns:a16="http://schemas.microsoft.com/office/drawing/2014/main" val="2284512946"/>
                    </a:ext>
                  </a:extLst>
                </a:gridCol>
              </a:tblGrid>
              <a:tr h="717473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u="none" strike="noStrike" kern="1200" dirty="0" smtClean="0">
                          <a:effectLst/>
                          <a:latin typeface="+mn-lt"/>
                        </a:rPr>
                        <a:t>Навык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IELTS </a:t>
                      </a:r>
                      <a:r>
                        <a:rPr lang="ru-RU" sz="1100" u="none" strike="noStrike" kern="1200" dirty="0" smtClean="0">
                          <a:effectLst/>
                        </a:rPr>
                        <a:t>Гарантированный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4.0 – 5.0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IELTS </a:t>
                      </a:r>
                      <a:r>
                        <a:rPr lang="ru-RU" sz="1100" u="none" strike="noStrike" kern="1200" dirty="0" smtClean="0">
                          <a:effectLst/>
                        </a:rPr>
                        <a:t>Гарантированный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5.0</a:t>
                      </a:r>
                      <a:r>
                        <a:rPr lang="en-US" sz="1100" u="none" strike="noStrike" kern="1200" baseline="0" dirty="0">
                          <a:effectLst/>
                        </a:rPr>
                        <a:t> – 5.5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IELTS </a:t>
                      </a:r>
                      <a:r>
                        <a:rPr lang="ru-RU" sz="1100" u="none" strike="noStrike" kern="1200" dirty="0" smtClean="0">
                          <a:effectLst/>
                        </a:rPr>
                        <a:t>Гарантированный</a:t>
                      </a:r>
                      <a:r>
                        <a:rPr lang="en-US" sz="1100" u="none" strike="noStrike" kern="1200" dirty="0" smtClean="0">
                          <a:effectLst/>
                        </a:rPr>
                        <a:t>5.5</a:t>
                      </a:r>
                      <a:r>
                        <a:rPr lang="en-US" sz="1100" u="none" strike="noStrike" kern="1200" baseline="0" dirty="0" smtClean="0">
                          <a:effectLst/>
                        </a:rPr>
                        <a:t> </a:t>
                      </a:r>
                      <a:r>
                        <a:rPr lang="en-US" sz="1100" u="none" strike="noStrike" kern="1200" baseline="0" dirty="0">
                          <a:effectLst/>
                        </a:rPr>
                        <a:t>.5- 6.0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IELTS </a:t>
                      </a:r>
                      <a:r>
                        <a:rPr lang="ru-RU" sz="1100" u="none" strike="noStrike" kern="1200" dirty="0" smtClean="0">
                          <a:effectLst/>
                        </a:rPr>
                        <a:t>Гарантированный</a:t>
                      </a:r>
                      <a:r>
                        <a:rPr lang="en-US" sz="1100" u="none" strike="noStrike" kern="1200" dirty="0" smtClean="0">
                          <a:effectLst/>
                        </a:rPr>
                        <a:t>6.6.0</a:t>
                      </a:r>
                      <a:r>
                        <a:rPr lang="en-US" sz="1100" u="none" strike="noStrike" kern="1200" baseline="0" dirty="0" smtClean="0">
                          <a:effectLst/>
                        </a:rPr>
                        <a:t> </a:t>
                      </a:r>
                      <a:r>
                        <a:rPr lang="en-US" sz="1100" u="none" strike="noStrike" kern="1200" baseline="0" dirty="0">
                          <a:effectLst/>
                        </a:rPr>
                        <a:t>– 6.5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IELTS </a:t>
                      </a:r>
                      <a:r>
                        <a:rPr lang="ru-RU" sz="1100" u="none" strike="noStrike" kern="1200" dirty="0" smtClean="0">
                          <a:effectLst/>
                        </a:rPr>
                        <a:t>Гарантированный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6.5 – 7.0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</a:rPr>
                        <a:t>IELTS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u="none" strike="noStrike" kern="1200" dirty="0" smtClean="0">
                          <a:effectLst/>
                        </a:rPr>
                        <a:t>Интенсивный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extLst>
                  <a:ext uri="{0D108BD9-81ED-4DB2-BD59-A6C34878D82A}">
                    <a16:rowId xmlns="" xmlns:a16="http://schemas.microsoft.com/office/drawing/2014/main" val="3629994189"/>
                  </a:ext>
                </a:extLst>
              </a:tr>
              <a:tr h="848420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200">
                          <a:solidFill>
                            <a:srgbClr val="FF0000"/>
                          </a:solidFill>
                          <a:effectLst/>
                        </a:rPr>
                        <a:t>SPEAKING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Getting</a:t>
                      </a:r>
                      <a:r>
                        <a:rPr lang="en-US" sz="1000" u="none" strike="noStrike" kern="1200" baseline="0">
                          <a:effectLst/>
                        </a:rPr>
                        <a:t> Ready for IELTS Speaking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Speaking</a:t>
                      </a:r>
                      <a:r>
                        <a:rPr lang="en-US" sz="1000" u="none" strike="noStrike" kern="1200" baseline="0">
                          <a:effectLst/>
                        </a:rPr>
                        <a:t>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Speaking</a:t>
                      </a:r>
                      <a:r>
                        <a:rPr lang="en-US" sz="1000" u="none" strike="noStrike" kern="1200" baseline="0">
                          <a:effectLst/>
                        </a:rPr>
                        <a:t>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Speaking</a:t>
                      </a:r>
                      <a:r>
                        <a:rPr lang="en-US" sz="1000" u="none" strike="noStrike" kern="1200" baseline="0">
                          <a:effectLst/>
                        </a:rPr>
                        <a:t>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IELTS Examination Papers</a:t>
                      </a:r>
                      <a:r>
                        <a:rPr lang="en-US" sz="1000" u="none" strike="noStrike" kern="1200" baseline="0">
                          <a:effectLst/>
                        </a:rPr>
                        <a:t> (Cambridge)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Speaking</a:t>
                      </a:r>
                      <a:r>
                        <a:rPr lang="en-US" sz="1000" u="none" strike="noStrike" kern="1200" baseline="0">
                          <a:effectLst/>
                        </a:rPr>
                        <a:t>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extLst>
                  <a:ext uri="{0D108BD9-81ED-4DB2-BD59-A6C34878D82A}">
                    <a16:rowId xmlns="" xmlns:a16="http://schemas.microsoft.com/office/drawing/2014/main" val="997735795"/>
                  </a:ext>
                </a:extLst>
              </a:tr>
              <a:tr h="848420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200">
                          <a:solidFill>
                            <a:srgbClr val="FF0000"/>
                          </a:solidFill>
                          <a:effectLst/>
                        </a:rPr>
                        <a:t>LISTENING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Getting Ready</a:t>
                      </a:r>
                      <a:r>
                        <a:rPr lang="en-US" sz="1000" u="none" strike="noStrike" kern="1200" baseline="0">
                          <a:effectLst/>
                        </a:rPr>
                        <a:t> for IELTS Listening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Listening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Listening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Listening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IELTS Examination Papers</a:t>
                      </a:r>
                      <a:r>
                        <a:rPr lang="en-US" sz="1000" u="none" strike="noStrike" kern="1200" baseline="0">
                          <a:effectLst/>
                        </a:rPr>
                        <a:t> (Cambridge)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Listening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extLst>
                  <a:ext uri="{0D108BD9-81ED-4DB2-BD59-A6C34878D82A}">
                    <a16:rowId xmlns="" xmlns:a16="http://schemas.microsoft.com/office/drawing/2014/main" val="1725608961"/>
                  </a:ext>
                </a:extLst>
              </a:tr>
              <a:tr h="848420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200">
                          <a:solidFill>
                            <a:srgbClr val="FF0000"/>
                          </a:solidFill>
                          <a:effectLst/>
                        </a:rPr>
                        <a:t>READING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Getting Ready</a:t>
                      </a:r>
                      <a:r>
                        <a:rPr lang="en-US" sz="1000" u="none" strike="noStrike" kern="1200" baseline="0">
                          <a:effectLst/>
                        </a:rPr>
                        <a:t> for IELTS Reading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Reading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Reading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Reading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IELTS Examination Papers</a:t>
                      </a:r>
                      <a:r>
                        <a:rPr lang="en-US" sz="1000" u="none" strike="noStrike" kern="1200" baseline="0">
                          <a:effectLst/>
                        </a:rPr>
                        <a:t> (Cambridge)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Reading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extLst>
                  <a:ext uri="{0D108BD9-81ED-4DB2-BD59-A6C34878D82A}">
                    <a16:rowId xmlns="" xmlns:a16="http://schemas.microsoft.com/office/drawing/2014/main" val="1488478046"/>
                  </a:ext>
                </a:extLst>
              </a:tr>
              <a:tr h="848420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200">
                          <a:solidFill>
                            <a:srgbClr val="FF0000"/>
                          </a:solidFill>
                          <a:effectLst/>
                        </a:rPr>
                        <a:t>WRITING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Getting Ready for IELTS Writing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Writing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Writing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Writing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IELTS Examination Papers</a:t>
                      </a:r>
                      <a:r>
                        <a:rPr lang="en-US" sz="1000" u="none" strike="noStrike" kern="1200" baseline="0">
                          <a:effectLst/>
                        </a:rPr>
                        <a:t> (Cambridge)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Writing for IELTS by Collins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extLst>
                  <a:ext uri="{0D108BD9-81ED-4DB2-BD59-A6C34878D82A}">
                    <a16:rowId xmlns="" xmlns:a16="http://schemas.microsoft.com/office/drawing/2014/main" val="2866051310"/>
                  </a:ext>
                </a:extLst>
              </a:tr>
              <a:tr h="661353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200">
                          <a:solidFill>
                            <a:srgbClr val="FF0000"/>
                          </a:solidFill>
                          <a:effectLst/>
                        </a:rPr>
                        <a:t>GRAMMAR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Grammar for IELTS (Cambridge)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 dirty="0">
                          <a:effectLst/>
                        </a:rPr>
                        <a:t>Grammar for IELTS (Cambridge)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 dirty="0">
                          <a:effectLst/>
                        </a:rPr>
                        <a:t>Grammar for IELTS (Cambridge)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 dirty="0">
                          <a:effectLst/>
                        </a:rPr>
                        <a:t>Grammar for IELTS (Cambridge)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u="none" strike="noStrike" kern="1200" dirty="0">
                          <a:effectLst/>
                        </a:rPr>
                        <a:t>Grammar for IELTS (Cambridge)</a:t>
                      </a:r>
                      <a:endParaRPr lang="en-US" altLang="ko-K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Grammar for IELTS (Cambridge)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extLst>
                  <a:ext uri="{0D108BD9-81ED-4DB2-BD59-A6C34878D82A}">
                    <a16:rowId xmlns="" xmlns:a16="http://schemas.microsoft.com/office/drawing/2014/main" val="2164516598"/>
                  </a:ext>
                </a:extLst>
              </a:tr>
              <a:tr h="661353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PRACTICE</a:t>
                      </a:r>
                      <a:r>
                        <a:rPr lang="en-US" sz="1000" b="1" u="none" strike="noStrike" kern="1200" baseline="0" dirty="0">
                          <a:solidFill>
                            <a:srgbClr val="FF0000"/>
                          </a:solidFill>
                          <a:effectLst/>
                        </a:rPr>
                        <a:t> AND REVIEW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Practice</a:t>
                      </a:r>
                      <a:r>
                        <a:rPr lang="en-US" sz="1000" u="none" strike="noStrike" kern="1200" baseline="0">
                          <a:effectLst/>
                        </a:rPr>
                        <a:t> Test Plus by Longman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Practice</a:t>
                      </a:r>
                      <a:r>
                        <a:rPr lang="en-US" sz="1000" u="none" strike="noStrike" kern="1200" baseline="0">
                          <a:effectLst/>
                        </a:rPr>
                        <a:t> Test Plus by Longman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Practice</a:t>
                      </a:r>
                      <a:r>
                        <a:rPr lang="en-US" sz="1000" u="none" strike="noStrike" kern="1200" baseline="0">
                          <a:effectLst/>
                        </a:rPr>
                        <a:t> Test Plus 2 by Longman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Practice</a:t>
                      </a:r>
                      <a:r>
                        <a:rPr lang="en-US" sz="1000" u="none" strike="noStrike" kern="1200" baseline="0">
                          <a:effectLst/>
                        </a:rPr>
                        <a:t> Test Plus 2 by Longman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>
                          <a:effectLst/>
                        </a:rPr>
                        <a:t>Practice</a:t>
                      </a:r>
                      <a:r>
                        <a:rPr lang="en-US" sz="1000" u="none" strike="noStrike" kern="1200" baseline="0">
                          <a:effectLst/>
                        </a:rPr>
                        <a:t> Test Plus 2 by Longman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kern="1200" dirty="0">
                          <a:effectLst/>
                        </a:rPr>
                        <a:t>Practice</a:t>
                      </a:r>
                      <a:r>
                        <a:rPr lang="en-US" sz="1000" u="none" strike="noStrike" kern="1200" baseline="0" dirty="0">
                          <a:effectLst/>
                        </a:rPr>
                        <a:t> Test Plus 2 by Longman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88" marR="81588" marT="40794" marB="40794"/>
                </a:tc>
                <a:extLst>
                  <a:ext uri="{0D108BD9-81ED-4DB2-BD59-A6C34878D82A}">
                    <a16:rowId xmlns="" xmlns:a16="http://schemas.microsoft.com/office/drawing/2014/main" val="1095981014"/>
                  </a:ext>
                </a:extLst>
              </a:tr>
            </a:tbl>
          </a:graphicData>
        </a:graphic>
      </p:graphicFrame>
      <p:sp>
        <p:nvSpPr>
          <p:cNvPr id="13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533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976301" y="96971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ja-JP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ОБЗОР</a:t>
            </a:r>
            <a:endParaRPr kumimoji="1" lang="ja-JP" alt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0394865"/>
              </p:ext>
            </p:extLst>
          </p:nvPr>
        </p:nvGraphicFramePr>
        <p:xfrm>
          <a:off x="2476189" y="3845635"/>
          <a:ext cx="6096000" cy="2799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8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17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ru-RU" altLang="ja-JP" sz="1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Адрес</a:t>
                      </a:r>
                      <a:endParaRPr kumimoji="1" lang="ja-JP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16F GAGFA IT TOWER, </a:t>
                      </a:r>
                      <a:r>
                        <a:rPr lang="en-US" altLang="ja-JP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Panagdait</a:t>
                      </a:r>
                      <a:r>
                        <a:rPr lang="en-US" altLang="ja-JP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altLang="ja-JP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Mabolo</a:t>
                      </a:r>
                      <a:r>
                        <a:rPr lang="en-US" altLang="ja-JP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Cebu City, CEBU 6000</a:t>
                      </a:r>
                      <a:endParaRPr kumimoji="1" lang="ja-JP" alt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ru-RU" altLang="ja-JP" sz="1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Основана</a:t>
                      </a:r>
                      <a:endParaRPr kumimoji="1" lang="ja-JP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Ноябрь</a:t>
                      </a:r>
                      <a:r>
                        <a:rPr kumimoji="1" lang="en-US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en-US" altLang="ja-JP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2015</a:t>
                      </a:r>
                      <a:endParaRPr kumimoji="1" lang="ja-JP" alt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ru-RU" altLang="ja-JP" sz="1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Владелец</a:t>
                      </a:r>
                      <a:endParaRPr kumimoji="1" lang="ja-JP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100% </a:t>
                      </a:r>
                      <a:r>
                        <a:rPr kumimoji="1" lang="ru-RU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Японский Владелец</a:t>
                      </a:r>
                      <a:endParaRPr kumimoji="1" lang="ja-JP" alt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SSP /TESDA</a:t>
                      </a:r>
                      <a:endParaRPr kumimoji="1" lang="ja-JP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Акредитована</a:t>
                      </a:r>
                      <a:endParaRPr kumimoji="1" lang="ja-JP" alt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ru-RU" altLang="ja-JP" sz="1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Вместимость</a:t>
                      </a:r>
                      <a:endParaRPr kumimoji="1" lang="ja-JP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250</a:t>
                      </a:r>
                      <a:endParaRPr kumimoji="1" lang="ja-JP" alt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ru-RU" altLang="ja-JP" sz="1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Школьные</a:t>
                      </a:r>
                      <a:r>
                        <a:rPr kumimoji="1" lang="ru-RU" altLang="ja-JP" sz="1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 Объекты</a:t>
                      </a:r>
                      <a:endParaRPr kumimoji="1" lang="ja-JP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3</a:t>
                      </a:r>
                      <a:r>
                        <a:rPr kumimoji="1" lang="ru-RU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 типа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Проживания для Студентов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Тренажерный Зал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Кафетерий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Столовая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Класс для Презентаций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Банкетный Зал</a:t>
                      </a:r>
                      <a:endParaRPr kumimoji="1" lang="ja-JP" alt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ru-RU" altLang="ja-JP" sz="1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Инфраструктура Бизнес Центра</a:t>
                      </a:r>
                      <a:endParaRPr kumimoji="1" lang="ja-JP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1</a:t>
                      </a:r>
                      <a:r>
                        <a:rPr kumimoji="1" lang="ru-RU" altLang="ja-JP" sz="1000" baseline="30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ый</a:t>
                      </a:r>
                      <a:r>
                        <a:rPr kumimoji="1" lang="en-US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Этаж</a:t>
                      </a:r>
                      <a:r>
                        <a:rPr kumimoji="1" lang="en-US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en-US" altLang="ja-JP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– </a:t>
                      </a:r>
                      <a:r>
                        <a:rPr kumimoji="1" lang="ru-RU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Кафе</a:t>
                      </a:r>
                      <a:r>
                        <a:rPr kumimoji="1" lang="en-US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Магазин </a:t>
                      </a:r>
                      <a:r>
                        <a:rPr kumimoji="1" lang="en-US" altLang="ja-JP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Seven Eleven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 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Массажный салон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Аптека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Японский Ресторан</a:t>
                      </a:r>
                      <a:endParaRPr kumimoji="1" lang="en-US" altLang="ja-JP" sz="10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  <a:p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По соседству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en-US" altLang="ja-JP" sz="1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–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кафе 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fast food,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супермаркет</a:t>
                      </a:r>
                      <a:r>
                        <a:rPr kumimoji="1" lang="en-US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altLang="ja-JP" sz="1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" panose="02040604050505020304" pitchFamily="18" charset="0"/>
                        </a:rPr>
                        <a:t>различные рестораны</a:t>
                      </a:r>
                      <a:endParaRPr kumimoji="1" lang="en-US" altLang="ja-JP" sz="10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87"/>
          <a:stretch/>
        </p:blipFill>
        <p:spPr>
          <a:xfrm>
            <a:off x="2476189" y="903246"/>
            <a:ext cx="6096000" cy="28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7791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20586" y="752579"/>
            <a:ext cx="587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Power </a:t>
            </a:r>
            <a:r>
              <a:rPr lang="en-US" altLang="ja-JP" sz="2400" b="1" dirty="0" smtClean="0">
                <a:solidFill>
                  <a:schemeClr val="accent1"/>
                </a:solidFill>
              </a:rPr>
              <a:t>Biz(</a:t>
            </a:r>
            <a:r>
              <a:rPr lang="ru-RU" altLang="ja-JP" sz="2400" b="1" dirty="0" smtClean="0">
                <a:solidFill>
                  <a:schemeClr val="accent1"/>
                </a:solidFill>
              </a:rPr>
              <a:t>Бизнес</a:t>
            </a:r>
            <a:r>
              <a:rPr lang="en-US" altLang="ja-JP" sz="2400" b="1" dirty="0" smtClean="0">
                <a:solidFill>
                  <a:schemeClr val="accent1"/>
                </a:solidFill>
              </a:rPr>
              <a:t>)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120726" y="1203062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3032652"/>
              </p:ext>
            </p:extLst>
          </p:nvPr>
        </p:nvGraphicFramePr>
        <p:xfrm>
          <a:off x="2031411" y="4707081"/>
          <a:ext cx="6925460" cy="2062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85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56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56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2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354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Курс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Индивидуально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Зарядка</a:t>
                      </a:r>
                      <a:r>
                        <a:rPr lang="ru-RU" altLang="ja-JP" sz="1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для Мозга</a:t>
                      </a:r>
                      <a:endParaRPr lang="en-PH" altLang="ja-JP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Вечерние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 занятия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545">
                <a:tc>
                  <a:txBody>
                    <a:bodyPr/>
                    <a:lstStyle/>
                    <a:p>
                      <a:pPr algn="ctr"/>
                      <a:r>
                        <a:rPr lang="en-PH" sz="1000" b="0" dirty="0">
                          <a:latin typeface="+mn-lt"/>
                          <a:ea typeface="+mn-ea"/>
                        </a:rPr>
                        <a:t>Power BIZ -4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en-PH" altLang="ja-JP" sz="1000" dirty="0">
                          <a:latin typeface="+mn-lt"/>
                          <a:ea typeface="+mn-ea"/>
                        </a:rPr>
                        <a:t>Business Speaking</a:t>
                      </a:r>
                    </a:p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en-PH" altLang="ja-JP" sz="1000" dirty="0">
                          <a:latin typeface="+mn-lt"/>
                          <a:ea typeface="+mn-ea"/>
                        </a:rPr>
                        <a:t> Business Listening</a:t>
                      </a:r>
                    </a:p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en-PH" altLang="ja-JP" sz="1000" dirty="0">
                          <a:latin typeface="+mn-lt"/>
                          <a:ea typeface="+mn-ea"/>
                        </a:rPr>
                        <a:t>Business Reading</a:t>
                      </a:r>
                    </a:p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en-PH" altLang="ja-JP" sz="1000" dirty="0">
                          <a:latin typeface="+mn-lt"/>
                          <a:ea typeface="+mn-ea"/>
                        </a:rPr>
                        <a:t> Business Grammar</a:t>
                      </a:r>
                    </a:p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en-PH" altLang="ja-JP" sz="1000" dirty="0">
                          <a:latin typeface="+mn-lt"/>
                          <a:ea typeface="+mn-ea"/>
                        </a:rPr>
                        <a:t>Business Writing</a:t>
                      </a:r>
                    </a:p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en-PH" altLang="ja-JP" sz="1000" baseline="0" dirty="0">
                          <a:latin typeface="+mn-lt"/>
                          <a:ea typeface="+mn-ea"/>
                        </a:rPr>
                        <a:t>Business Communication</a:t>
                      </a:r>
                    </a:p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en-PH" altLang="ja-JP" sz="1000" baseline="0" dirty="0">
                          <a:latin typeface="+mn-lt"/>
                          <a:ea typeface="+mn-ea"/>
                        </a:rPr>
                        <a:t>Business Vocabulary</a:t>
                      </a:r>
                    </a:p>
                    <a:p>
                      <a:pPr marL="228600" indent="-228600" algn="ctr">
                        <a:buFont typeface="+mj-lt"/>
                        <a:buAutoNum type="arabicPeriod"/>
                      </a:pPr>
                      <a:r>
                        <a:rPr lang="en-PH" altLang="ja-JP" sz="1000" baseline="0" dirty="0">
                          <a:latin typeface="+mn-lt"/>
                          <a:ea typeface="+mn-ea"/>
                        </a:rPr>
                        <a:t>Presentation English</a:t>
                      </a:r>
                      <a:endParaRPr lang="en-PH" altLang="ja-JP" sz="10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>
                          <a:latin typeface="+mn-lt"/>
                        </a:rPr>
                        <a:t>listen</a:t>
                      </a:r>
                      <a:r>
                        <a:rPr lang="ja-JP" altLang="en-US" sz="1000" dirty="0">
                          <a:latin typeface="+mn-lt"/>
                        </a:rPr>
                        <a:t>　＆　</a:t>
                      </a:r>
                      <a:r>
                        <a:rPr lang="en-US" altLang="ja-JP" sz="1000" dirty="0">
                          <a:latin typeface="+mn-lt"/>
                        </a:rPr>
                        <a:t>Speaking</a:t>
                      </a:r>
                      <a:endParaRPr lang="en-PH" altLang="ja-JP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>
                          <a:latin typeface="Corbel" panose="020B0503020204020204" pitchFamily="34" charset="0"/>
                        </a:rPr>
                        <a:t>Grammar</a:t>
                      </a: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 Review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baseline="0" dirty="0">
                        <a:latin typeface="Corbel" panose="020B0503020204020204" pitchFamily="34" charset="0"/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News English</a:t>
                      </a: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  <a:p>
                      <a:pPr algn="ctr"/>
                      <a:endParaRPr lang="en-PH" altLang="ja-JP" sz="10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545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latin typeface="+mn-lt"/>
                          <a:ea typeface="+mn-ea"/>
                        </a:rPr>
                        <a:t>Power BIZ -5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PH" sz="1600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545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latin typeface="+mn-lt"/>
                          <a:ea typeface="+mn-ea"/>
                        </a:rPr>
                        <a:t>Power BIZ -6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PH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545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latin typeface="+mn-lt"/>
                          <a:ea typeface="+mn-ea"/>
                        </a:rPr>
                        <a:t>Power BIZ -7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sz="1400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4873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latin typeface="+mn-lt"/>
                          <a:ea typeface="+mn-ea"/>
                        </a:rPr>
                        <a:t>Power BIZ -8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sz="1400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135136" y="1203062"/>
            <a:ext cx="68073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200" dirty="0" smtClean="0">
                <a:latin typeface="Corbel" pitchFamily="34" charset="0"/>
              </a:rPr>
              <a:t>Этот курс разработан для студентов, которые хотят улучшить свои навыки комуникации на международном  Бизнес Английском, чтобы еще дальше продвинуться в карьере или преуспеть в обучении после выпуска</a:t>
            </a:r>
            <a:r>
              <a:rPr lang="en-US" altLang="ko-KR" sz="1200" dirty="0" smtClean="0">
                <a:latin typeface="Corbel" pitchFamily="34" charset="0"/>
              </a:rPr>
              <a:t>. </a:t>
            </a:r>
            <a:r>
              <a:rPr lang="ru-RU" altLang="ko-KR" sz="1200" dirty="0" smtClean="0">
                <a:latin typeface="Corbel" pitchFamily="34" charset="0"/>
              </a:rPr>
              <a:t>В этой программе</a:t>
            </a:r>
            <a:r>
              <a:rPr lang="en-US" altLang="ko-KR" sz="1200" dirty="0" smtClean="0">
                <a:latin typeface="Corbel" pitchFamily="34" charset="0"/>
              </a:rPr>
              <a:t>, </a:t>
            </a:r>
            <a:r>
              <a:rPr lang="ru-RU" altLang="ko-KR" sz="1200" dirty="0" smtClean="0">
                <a:latin typeface="Corbel" pitchFamily="34" charset="0"/>
              </a:rPr>
              <a:t>студенты учаться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вести бизнес на международной основе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изучая разные бизнес концепты и деловое общение во время индивидуальных занятий</a:t>
            </a:r>
            <a:r>
              <a:rPr lang="en-US" altLang="ko-KR" sz="1200" dirty="0" smtClean="0">
                <a:latin typeface="Corbel" pitchFamily="34" charset="0"/>
              </a:rPr>
              <a:t>.  </a:t>
            </a:r>
            <a:r>
              <a:rPr lang="ru-RU" altLang="ko-KR" sz="1200" dirty="0" smtClean="0">
                <a:latin typeface="Corbel" pitchFamily="34" charset="0"/>
              </a:rPr>
              <a:t>Также они могут улучшить навыки международного общения в сфере бизнеса и профессиональной сферы 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с помощью Занятий в Малых Группах.</a:t>
            </a:r>
            <a:endParaRPr lang="en-PH" altLang="ko-KR" sz="1200" dirty="0">
              <a:latin typeface="Corbel" panose="020B050302020402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020587" y="2277513"/>
            <a:ext cx="6936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altLang="ko-KR" sz="1200" b="1" dirty="0">
                <a:solidFill>
                  <a:srgbClr val="FF0000"/>
                </a:solidFill>
                <a:latin typeface="Corbel" panose="020B0503020204020204" pitchFamily="34" charset="0"/>
              </a:rPr>
              <a:t>Power Business English: </a:t>
            </a:r>
            <a:r>
              <a:rPr lang="ru-RU" altLang="ko-KR" sz="12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Это интенсивная программа, которая проводиться только индивидуально</a:t>
            </a:r>
            <a:r>
              <a:rPr lang="en-PH" altLang="ko-KR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. </a:t>
            </a:r>
            <a:endParaRPr lang="en-PH" altLang="ko-KR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6532110"/>
              </p:ext>
            </p:extLst>
          </p:nvPr>
        </p:nvGraphicFramePr>
        <p:xfrm>
          <a:off x="2031409" y="2739907"/>
          <a:ext cx="6925460" cy="1323492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582675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1068557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1068557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1068557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1068557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1068557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11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Кол-во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Индив.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Зарядка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Вечерние занятия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Всего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1" u="none" strike="noStrike" dirty="0">
                          <a:effectLst/>
                        </a:rPr>
                        <a:t>POWER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BIZ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-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943314434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1" u="none" strike="noStrike" dirty="0">
                          <a:effectLst/>
                        </a:rPr>
                        <a:t>POWER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BIZ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-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5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5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7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350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707565970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1" u="none" strike="noStrike" dirty="0">
                          <a:effectLst/>
                        </a:rPr>
                        <a:t>POWER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BIZ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-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6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6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934501930"/>
                  </a:ext>
                </a:extLst>
              </a:tr>
              <a:tr h="20152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1" u="none" strike="noStrike" dirty="0">
                          <a:effectLst/>
                        </a:rPr>
                        <a:t>POWER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BIZ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-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7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>
                          <a:effectLst/>
                        </a:rPr>
                        <a:t>7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９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450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91249064"/>
                  </a:ext>
                </a:extLst>
              </a:tr>
              <a:tr h="20570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1" u="none" strike="noStrike" dirty="0">
                          <a:effectLst/>
                        </a:rPr>
                        <a:t>POWER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BIZ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-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8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8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>
                          <a:effectLst/>
                        </a:rPr>
                        <a:t>*</a:t>
                      </a:r>
                      <a:r>
                        <a:rPr lang="en-US" altLang="ko-KR" sz="1000" b="1" u="none" strike="noStrike">
                          <a:effectLst/>
                        </a:rPr>
                        <a:t>1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2886570642"/>
                  </a:ext>
                </a:extLst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2699850" y="4180264"/>
            <a:ext cx="3319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*2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Занятий по-выбору</a:t>
            </a:r>
            <a:endParaRPr lang="en-GB" altLang="ja-JP" sz="1200" b="1" dirty="0">
              <a:solidFill>
                <a:srgbClr val="FF0000"/>
              </a:solidFill>
            </a:endParaRPr>
          </a:p>
          <a:p>
            <a:r>
              <a:rPr lang="ja-JP" altLang="en-US" sz="1200" b="1" dirty="0" smtClean="0">
                <a:solidFill>
                  <a:srgbClr val="FF0000"/>
                </a:solidFill>
              </a:rPr>
              <a:t>＊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Нет занятий в Малых или Больших Группах</a:t>
            </a:r>
            <a:endParaRPr lang="en-GB" altLang="ja-JP" sz="12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19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377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65169" y="762970"/>
            <a:ext cx="587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ESL</a:t>
            </a:r>
            <a:r>
              <a:rPr lang="ja-JP" altLang="en-US" sz="2400" b="1" dirty="0">
                <a:solidFill>
                  <a:schemeClr val="accent1"/>
                </a:solidFill>
              </a:rPr>
              <a:t>＋</a:t>
            </a:r>
            <a:r>
              <a:rPr lang="en-US" altLang="ja-JP" sz="2400" b="1" dirty="0" smtClean="0">
                <a:solidFill>
                  <a:schemeClr val="accent1"/>
                </a:solidFill>
              </a:rPr>
              <a:t>Biz(</a:t>
            </a:r>
            <a:r>
              <a:rPr lang="ru-RU" altLang="ja-JP" sz="2400" b="1" dirty="0" smtClean="0">
                <a:solidFill>
                  <a:schemeClr val="accent1"/>
                </a:solidFill>
              </a:rPr>
              <a:t>Бизнес</a:t>
            </a:r>
            <a:r>
              <a:rPr lang="en-US" altLang="ja-JP" sz="2400" b="1" dirty="0" smtClean="0">
                <a:solidFill>
                  <a:schemeClr val="accent1"/>
                </a:solidFill>
              </a:rPr>
              <a:t>)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223744" y="1213453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88471583"/>
              </p:ext>
            </p:extLst>
          </p:nvPr>
        </p:nvGraphicFramePr>
        <p:xfrm>
          <a:off x="2137450" y="4096065"/>
          <a:ext cx="6836144" cy="27308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15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06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81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26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65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65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1813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Курс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Индивидуально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Малые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 группы</a:t>
                      </a:r>
                      <a:endParaRPr lang="en-PH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000" dirty="0" smtClean="0">
                          <a:solidFill>
                            <a:schemeClr val="tx1"/>
                          </a:solidFill>
                        </a:rPr>
                        <a:t>Большие Группы</a:t>
                      </a:r>
                      <a:endParaRPr lang="en-PH" altLang="ko-KR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Зарядка для мозга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Вечерние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занятия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4615">
                <a:tc>
                  <a:txBody>
                    <a:bodyPr/>
                    <a:lstStyle/>
                    <a:p>
                      <a:r>
                        <a:rPr lang="en-US" altLang="ja-JP" sz="1000" dirty="0"/>
                        <a:t>ESL</a:t>
                      </a:r>
                      <a:r>
                        <a:rPr lang="ja-JP" altLang="en-US" sz="1000" dirty="0"/>
                        <a:t>＋</a:t>
                      </a:r>
                      <a:r>
                        <a:rPr lang="en-US" altLang="ja-JP" sz="1000" dirty="0"/>
                        <a:t>Biz</a:t>
                      </a:r>
                      <a:endParaRPr kumimoji="1" lang="ja-JP" altLang="en-US" sz="10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en-US" altLang="ko-KR" sz="1050" b="1" dirty="0">
                          <a:latin typeface="Corbel" pitchFamily="34" charset="0"/>
                        </a:rPr>
                        <a:t>Business</a:t>
                      </a:r>
                      <a:r>
                        <a:rPr lang="en-US" altLang="ko-KR" sz="1050" b="1" baseline="0" dirty="0">
                          <a:latin typeface="Corbel" pitchFamily="34" charset="0"/>
                        </a:rPr>
                        <a:t> Speaking</a:t>
                      </a:r>
                    </a:p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en-US" altLang="ko-KR" sz="1050" b="1" baseline="0" dirty="0">
                          <a:latin typeface="Corbel" pitchFamily="34" charset="0"/>
                        </a:rPr>
                        <a:t> Business Reading</a:t>
                      </a:r>
                    </a:p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en-US" altLang="ko-KR" sz="1050" b="1" baseline="0" dirty="0">
                          <a:latin typeface="Corbel" pitchFamily="34" charset="0"/>
                        </a:rPr>
                        <a:t> Listening</a:t>
                      </a:r>
                    </a:p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en-US" altLang="ko-KR" sz="1050" b="1" baseline="0" dirty="0">
                          <a:latin typeface="Corbel" pitchFamily="34" charset="0"/>
                        </a:rPr>
                        <a:t>Pronunciation</a:t>
                      </a:r>
                      <a:endParaRPr lang="en-US" altLang="ko-KR" sz="1050" b="1" dirty="0">
                        <a:latin typeface="Corbel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Conversation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endParaRPr lang="en-PH" altLang="ko-KR" sz="1000" dirty="0"/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Grammar for Communication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Discussion</a:t>
                      </a:r>
                      <a:endParaRPr lang="en-PH" altLang="ko-KR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/>
                        <a:t>【</a:t>
                      </a:r>
                      <a:r>
                        <a:rPr lang="ru-RU" altLang="ja-JP" sz="1000" dirty="0" smtClean="0"/>
                        <a:t>Тренировочный класс</a:t>
                      </a:r>
                      <a:r>
                        <a:rPr lang="en-US" altLang="ja-JP" sz="1000" dirty="0" smtClean="0"/>
                        <a:t>】</a:t>
                      </a:r>
                      <a:endParaRPr lang="en-US" altLang="ja-JP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/>
                        <a:t>S</a:t>
                      </a:r>
                      <a:r>
                        <a:rPr lang="en-PH" altLang="ko-KR" sz="1000" dirty="0"/>
                        <a:t>urvival English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altLang="ko-KR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Business Presentation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altLang="ko-KR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TOEIC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Multimedia Class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1000" b="1" dirty="0" smtClean="0">
                          <a:solidFill>
                            <a:srgbClr val="FF0000"/>
                          </a:solidFill>
                        </a:rPr>
                        <a:t>【</a:t>
                      </a:r>
                      <a:r>
                        <a:rPr lang="ru-RU" altLang="ja-JP" sz="1000" b="1" dirty="0" smtClean="0">
                          <a:solidFill>
                            <a:srgbClr val="FF0000"/>
                          </a:solidFill>
                        </a:rPr>
                        <a:t>Активити</a:t>
                      </a:r>
                      <a:r>
                        <a:rPr lang="en-US" altLang="ja-JP" sz="1000" b="1" dirty="0" smtClean="0">
                          <a:solidFill>
                            <a:srgbClr val="FF0000"/>
                          </a:solidFill>
                        </a:rPr>
                        <a:t>】</a:t>
                      </a:r>
                      <a:endParaRPr lang="en-US" altLang="ja-JP" sz="1000" b="1" dirty="0">
                        <a:solidFill>
                          <a:srgbClr val="FF0000"/>
                        </a:solidFill>
                      </a:endParaRP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ja-JP" altLang="en-US" sz="1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YOGA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Dance</a:t>
                      </a:r>
                      <a:endParaRPr lang="en-PH" altLang="ko-KR" sz="1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>
                          <a:latin typeface="+mn-lt"/>
                        </a:rPr>
                        <a:t>listen</a:t>
                      </a:r>
                      <a:r>
                        <a:rPr lang="ja-JP" altLang="en-US" sz="1000" dirty="0">
                          <a:latin typeface="+mn-lt"/>
                        </a:rPr>
                        <a:t>　＆</a:t>
                      </a:r>
                      <a:r>
                        <a:rPr lang="en-US" altLang="ja-JP" sz="1000" dirty="0">
                          <a:latin typeface="+mn-lt"/>
                        </a:rPr>
                        <a:t>Speaking</a:t>
                      </a:r>
                      <a:endParaRPr lang="en-PH" altLang="ja-JP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>
                          <a:latin typeface="Corbel" panose="020B0503020204020204" pitchFamily="34" charset="0"/>
                        </a:rPr>
                        <a:t>Grammar</a:t>
                      </a: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 Review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baseline="0" dirty="0">
                        <a:latin typeface="Corbel" panose="020B0503020204020204" pitchFamily="34" charset="0"/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News English</a:t>
                      </a: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165168" y="1331997"/>
            <a:ext cx="68084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400" dirty="0" smtClean="0">
                <a:latin typeface="Corbel" panose="020B0503020204020204" pitchFamily="34" charset="0"/>
              </a:rPr>
              <a:t>Эта программа разработана с целью улучшения разговорного и письменного </a:t>
            </a:r>
            <a:r>
              <a:rPr lang="en-PH" altLang="ko-KR" sz="1400" dirty="0" smtClean="0">
                <a:latin typeface="Corbel" panose="020B0503020204020204" pitchFamily="34" charset="0"/>
              </a:rPr>
              <a:t> </a:t>
            </a:r>
            <a:r>
              <a:rPr lang="ru-RU" altLang="ko-KR" sz="1400" dirty="0" smtClean="0">
                <a:latin typeface="Corbel" panose="020B0503020204020204" pitchFamily="34" charset="0"/>
              </a:rPr>
              <a:t>Английского,</a:t>
            </a:r>
            <a:r>
              <a:rPr lang="en-PH" altLang="ko-KR" sz="1400" dirty="0" smtClean="0">
                <a:latin typeface="Corbel" panose="020B0503020204020204" pitchFamily="34" charset="0"/>
              </a:rPr>
              <a:t> </a:t>
            </a:r>
            <a:r>
              <a:rPr lang="ru-RU" altLang="ko-KR" sz="1400" dirty="0" smtClean="0">
                <a:latin typeface="Corbel" panose="020B0503020204020204" pitchFamily="34" charset="0"/>
              </a:rPr>
              <a:t>что бы улучшить беглость  </a:t>
            </a:r>
            <a:r>
              <a:rPr lang="ru-RU" altLang="ko-KR" sz="1400" dirty="0">
                <a:latin typeface="Corbel" panose="020B0503020204020204" pitchFamily="34" charset="0"/>
              </a:rPr>
              <a:t>в</a:t>
            </a:r>
            <a:r>
              <a:rPr lang="en-PH" altLang="ko-KR" sz="1400" dirty="0" smtClean="0">
                <a:latin typeface="Corbel" panose="020B0503020204020204" pitchFamily="34" charset="0"/>
              </a:rPr>
              <a:t> </a:t>
            </a:r>
            <a:r>
              <a:rPr lang="en-PH" altLang="ko-KR" sz="1400" dirty="0">
                <a:latin typeface="Corbel" panose="020B0503020204020204" pitchFamily="34" charset="0"/>
              </a:rPr>
              <a:t>Business Communication. </a:t>
            </a:r>
            <a:r>
              <a:rPr lang="ru-RU" altLang="ko-KR" sz="1400" dirty="0" smtClean="0">
                <a:latin typeface="Corbel" panose="020B0503020204020204" pitchFamily="34" charset="0"/>
              </a:rPr>
              <a:t>Некоторые из занятий сосредоточены  на всестороннем изучении Английского языка</a:t>
            </a:r>
            <a:r>
              <a:rPr lang="en-PH" altLang="ko-KR" sz="1400" dirty="0" smtClean="0">
                <a:latin typeface="Corbel" panose="020B0503020204020204" pitchFamily="34" charset="0"/>
              </a:rPr>
              <a:t>, </a:t>
            </a:r>
            <a:r>
              <a:rPr lang="ru-RU" altLang="ko-KR" sz="1400" dirty="0" smtClean="0">
                <a:latin typeface="Corbel" panose="020B0503020204020204" pitchFamily="34" charset="0"/>
              </a:rPr>
              <a:t>а все остальное сфокусировано на Бизнес Английском</a:t>
            </a:r>
            <a:r>
              <a:rPr lang="en-PH" altLang="ko-KR" sz="1400" dirty="0" smtClean="0">
                <a:latin typeface="Corbel" panose="020B0503020204020204" pitchFamily="34" charset="0"/>
              </a:rPr>
              <a:t>.</a:t>
            </a:r>
            <a:endParaRPr lang="en-PH" altLang="ko-KR" sz="1400" dirty="0">
              <a:latin typeface="Corbel" panose="020B0503020204020204" pitchFamily="34" charset="0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979018"/>
              </p:ext>
            </p:extLst>
          </p:nvPr>
        </p:nvGraphicFramePr>
        <p:xfrm>
          <a:off x="2186566" y="3111994"/>
          <a:ext cx="6787027" cy="641189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185277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3832911251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1298521778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800250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511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Кол-во Индив.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Малая группа </a:t>
                      </a:r>
                      <a:r>
                        <a:rPr lang="en-US" sz="900" b="1" u="none" strike="noStrike" dirty="0" smtClean="0">
                          <a:effectLst/>
                        </a:rPr>
                        <a:t>6</a:t>
                      </a:r>
                      <a:r>
                        <a:rPr lang="ru-RU" sz="900" b="1" u="none" strike="noStrike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Большая группа</a:t>
                      </a:r>
                      <a:r>
                        <a:rPr lang="en-US" sz="900" b="1" u="none" strike="noStrike" dirty="0" smtClean="0">
                          <a:effectLst/>
                        </a:rPr>
                        <a:t> </a:t>
                      </a:r>
                      <a:endParaRPr lang="en-US" sz="9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900" b="1" u="none" strike="noStrike" dirty="0" smtClean="0">
                          <a:effectLst/>
                        </a:rPr>
                        <a:t>8-</a:t>
                      </a:r>
                      <a:r>
                        <a:rPr lang="en-US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ko-KR" sz="900" b="1" u="none" strike="noStrike" dirty="0" smtClean="0">
                          <a:effectLst/>
                        </a:rPr>
                        <a:t>18</a:t>
                      </a:r>
                      <a:r>
                        <a:rPr lang="ru-RU" altLang="ko-KR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Зарядка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Вечерние Занятия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Всего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занятий</a:t>
                      </a:r>
                      <a:r>
                        <a:rPr lang="ru-RU" sz="900" b="1" u="none" strike="noStrike" dirty="0" smtClean="0">
                          <a:effectLst/>
                        </a:rPr>
                        <a:t>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1" u="none" strike="noStrike" dirty="0">
                          <a:effectLst/>
                        </a:rPr>
                        <a:t>ESL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+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 </a:t>
                      </a:r>
                      <a:r>
                        <a:rPr lang="en-US" altLang="ja-JP" sz="1000" b="1" u="none" strike="noStrike" dirty="0">
                          <a:effectLst/>
                        </a:rPr>
                        <a:t>BIZ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effectLst/>
                        </a:rPr>
                        <a:t>2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ja-JP" altLang="en-US" sz="1000" b="1" u="none" strike="noStrike" dirty="0">
                          <a:effectLst/>
                        </a:rPr>
                        <a:t>１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９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４５０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34265648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2803431" y="3705071"/>
            <a:ext cx="331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= </a:t>
            </a:r>
            <a:r>
              <a:rPr lang="en-GB" altLang="ja-JP" sz="1200" b="1" dirty="0">
                <a:solidFill>
                  <a:srgbClr val="FF0000"/>
                </a:solidFill>
              </a:rPr>
              <a:t>Option class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19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70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51993" y="669452"/>
            <a:ext cx="587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1"/>
                </a:solidFill>
              </a:rPr>
              <a:t>Biz(Business)</a:t>
            </a:r>
            <a:r>
              <a:rPr lang="ru-RU" altLang="ja-JP" sz="2400" b="1" dirty="0" smtClean="0">
                <a:solidFill>
                  <a:schemeClr val="accent1"/>
                </a:solidFill>
              </a:rPr>
              <a:t>Интенсивный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210568" y="1119935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25304973"/>
              </p:ext>
            </p:extLst>
          </p:nvPr>
        </p:nvGraphicFramePr>
        <p:xfrm>
          <a:off x="2057398" y="4092328"/>
          <a:ext cx="6989315" cy="2316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909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15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4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08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108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108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67453"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Курс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Индивидуально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Малая группа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000" dirty="0" smtClean="0">
                          <a:solidFill>
                            <a:schemeClr val="tx1"/>
                          </a:solidFill>
                        </a:rPr>
                        <a:t>Большая группа</a:t>
                      </a:r>
                      <a:endParaRPr lang="en-PH" altLang="ko-KR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Зарядка для мозга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Вечерние занятия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782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latin typeface="+mn-lt"/>
                        </a:rPr>
                        <a:t>Biz</a:t>
                      </a:r>
                    </a:p>
                    <a:p>
                      <a:pPr algn="ctr"/>
                      <a:r>
                        <a:rPr lang="en-US" altLang="ja-JP" sz="1000" dirty="0">
                          <a:latin typeface="+mn-lt"/>
                        </a:rPr>
                        <a:t>Intensive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latin typeface="Corbel" pitchFamily="34" charset="0"/>
                        </a:rPr>
                        <a:t>Business Speaking</a:t>
                      </a:r>
                    </a:p>
                    <a:p>
                      <a:pPr algn="ctr"/>
                      <a:r>
                        <a:rPr lang="en-US" altLang="ko-KR" sz="1000" dirty="0">
                          <a:latin typeface="Corbel" pitchFamily="34" charset="0"/>
                        </a:rPr>
                        <a:t> Business Listening</a:t>
                      </a:r>
                    </a:p>
                    <a:p>
                      <a:pPr algn="ctr"/>
                      <a:r>
                        <a:rPr lang="en-US" altLang="ko-KR" sz="1000" dirty="0">
                          <a:latin typeface="Corbel" pitchFamily="34" charset="0"/>
                        </a:rPr>
                        <a:t>Business Reading </a:t>
                      </a:r>
                    </a:p>
                    <a:p>
                      <a:pPr algn="ctr"/>
                      <a:r>
                        <a:rPr lang="en-US" altLang="ko-KR" sz="1000" dirty="0">
                          <a:latin typeface="Corbel" pitchFamily="34" charset="0"/>
                        </a:rPr>
                        <a:t>Business Writing</a:t>
                      </a:r>
                      <a:r>
                        <a:rPr lang="en-US" altLang="ko-KR" sz="1000" baseline="0" dirty="0">
                          <a:latin typeface="Corbel" pitchFamily="34" charset="0"/>
                        </a:rPr>
                        <a:t> </a:t>
                      </a:r>
                    </a:p>
                    <a:p>
                      <a:pPr algn="ctr"/>
                      <a:endParaRPr lang="en-GB" altLang="ja-JP" sz="1000" baseline="0" dirty="0">
                        <a:latin typeface="Corbe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  <a:latin typeface="Corbel" pitchFamily="34" charset="0"/>
                        </a:rPr>
                        <a:t>(</a:t>
                      </a:r>
                      <a:r>
                        <a:rPr lang="ru-RU" altLang="ko-KR" sz="1000" b="1" baseline="0" dirty="0" smtClean="0">
                          <a:solidFill>
                            <a:srgbClr val="FF0000"/>
                          </a:solidFill>
                          <a:latin typeface="Corbel" pitchFamily="34" charset="0"/>
                        </a:rPr>
                        <a:t>Студенты могут выбрать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  <a:latin typeface="Corbel" pitchFamily="34" charset="0"/>
                        </a:rPr>
                        <a:t> 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Corbel" pitchFamily="34" charset="0"/>
                        </a:rPr>
                        <a:t>Business Vocabulary </a:t>
                      </a:r>
                      <a:r>
                        <a:rPr lang="ru-RU" altLang="ko-KR" sz="1000" b="1" baseline="0" dirty="0" smtClean="0">
                          <a:solidFill>
                            <a:srgbClr val="FF0000"/>
                          </a:solidFill>
                          <a:latin typeface="Corbel" pitchFamily="34" charset="0"/>
                        </a:rPr>
                        <a:t>вместо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  <a:latin typeface="Corbel" pitchFamily="34" charset="0"/>
                        </a:rPr>
                        <a:t>Business 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Corbel" pitchFamily="34" charset="0"/>
                        </a:rPr>
                        <a:t>Reading)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Corbel" pitchFamily="34" charset="0"/>
                      </a:endParaRPr>
                    </a:p>
                    <a:p>
                      <a:pPr algn="ctr"/>
                      <a:endParaRPr lang="en-US" altLang="ja-JP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Conversation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endParaRPr lang="en-PH" altLang="ko-KR" sz="1000" dirty="0"/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Grammar for Communication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Discussion</a:t>
                      </a:r>
                      <a:endParaRPr lang="en-PH" altLang="ko-KR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【Practice Class】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/>
                        <a:t>S</a:t>
                      </a:r>
                      <a:r>
                        <a:rPr lang="en-PH" altLang="ko-KR" sz="1000" dirty="0"/>
                        <a:t>urvival English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PH" altLang="ko-KR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TOEIC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Multimedia Class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1000" b="1" dirty="0">
                          <a:solidFill>
                            <a:srgbClr val="FF0000"/>
                          </a:solidFill>
                        </a:rPr>
                        <a:t>【ACT】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ja-JP" altLang="en-US" sz="1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YOGA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Dance</a:t>
                      </a:r>
                      <a:endParaRPr lang="en-PH" altLang="ko-KR" sz="1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>
                          <a:latin typeface="+mn-lt"/>
                        </a:rPr>
                        <a:t>listen</a:t>
                      </a:r>
                      <a:r>
                        <a:rPr lang="ja-JP" altLang="en-US" sz="1000" dirty="0">
                          <a:latin typeface="+mn-lt"/>
                        </a:rPr>
                        <a:t>　＆</a:t>
                      </a:r>
                      <a:r>
                        <a:rPr lang="en-US" altLang="ja-JP" sz="1000" dirty="0">
                          <a:latin typeface="+mn-lt"/>
                        </a:rPr>
                        <a:t>Speaking</a:t>
                      </a:r>
                      <a:endParaRPr lang="en-PH" altLang="ja-JP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>
                          <a:latin typeface="Corbel" panose="020B0503020204020204" pitchFamily="34" charset="0"/>
                        </a:rPr>
                        <a:t>Grammar</a:t>
                      </a: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 Review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baseline="0" dirty="0">
                        <a:latin typeface="Corbel" panose="020B0503020204020204" pitchFamily="34" charset="0"/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News English</a:t>
                      </a: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057397" y="1211548"/>
            <a:ext cx="69893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400" dirty="0" smtClean="0">
                <a:latin typeface="Corbel" pitchFamily="34" charset="0"/>
              </a:rPr>
              <a:t>Этот курс подходит для построения карьеры в Бизнесе или успешного продолжения, если вы уже в нем</a:t>
            </a:r>
            <a:r>
              <a:rPr lang="en-US" altLang="ko-KR" sz="1400" dirty="0" smtClean="0">
                <a:latin typeface="Corbel" pitchFamily="34" charset="0"/>
              </a:rPr>
              <a:t>, </a:t>
            </a:r>
            <a:r>
              <a:rPr lang="ru-RU" altLang="ko-KR" sz="1400" dirty="0" smtClean="0">
                <a:latin typeface="Corbel" pitchFamily="34" charset="0"/>
              </a:rPr>
              <a:t>и хотите перейти на международный уровень</a:t>
            </a:r>
            <a:r>
              <a:rPr lang="en-US" altLang="ko-KR" sz="1400" dirty="0" smtClean="0">
                <a:latin typeface="Corbel" pitchFamily="34" charset="0"/>
              </a:rPr>
              <a:t>.  </a:t>
            </a:r>
            <a:r>
              <a:rPr lang="ru-RU" altLang="ko-KR" sz="1400" dirty="0" smtClean="0">
                <a:latin typeface="Corbel" pitchFamily="34" charset="0"/>
              </a:rPr>
              <a:t>Эта программа предлагает обширное изучение английского языка</a:t>
            </a:r>
            <a:r>
              <a:rPr lang="en-US" altLang="ko-KR" sz="1400" dirty="0" smtClean="0">
                <a:latin typeface="Corbel" pitchFamily="34" charset="0"/>
              </a:rPr>
              <a:t>, </a:t>
            </a:r>
            <a:r>
              <a:rPr lang="ru-RU" altLang="ko-KR" sz="1400" dirty="0" smtClean="0">
                <a:latin typeface="Corbel" pitchFamily="34" charset="0"/>
              </a:rPr>
              <a:t>как разговорного, так и письменного</a:t>
            </a:r>
            <a:r>
              <a:rPr lang="en-US" altLang="ko-KR" sz="1400" dirty="0" smtClean="0">
                <a:latin typeface="Corbel" pitchFamily="34" charset="0"/>
              </a:rPr>
              <a:t>, </a:t>
            </a:r>
            <a:r>
              <a:rPr lang="ru-RU" altLang="ko-KR" sz="1400" dirty="0" smtClean="0">
                <a:latin typeface="Corbel" pitchFamily="34" charset="0"/>
              </a:rPr>
              <a:t>из различных бизнес сфер</a:t>
            </a:r>
            <a:r>
              <a:rPr lang="en-US" altLang="ko-KR" sz="1400" dirty="0" smtClean="0">
                <a:latin typeface="Corbel" pitchFamily="34" charset="0"/>
              </a:rPr>
              <a:t>.  </a:t>
            </a:r>
            <a:r>
              <a:rPr lang="ru-RU" altLang="ko-KR" sz="1400" dirty="0" smtClean="0">
                <a:latin typeface="Corbel" pitchFamily="34" charset="0"/>
              </a:rPr>
              <a:t>Студенты могут учиться в кругу своих единомышленников, которые преследуют похожие цели в карьере и бизнесе</a:t>
            </a:r>
            <a:r>
              <a:rPr lang="en-US" altLang="ko-KR" sz="1400" dirty="0" smtClean="0">
                <a:latin typeface="Corbel" pitchFamily="34" charset="0"/>
              </a:rPr>
              <a:t>. </a:t>
            </a:r>
            <a:endParaRPr lang="en-US" altLang="ko-KR" sz="1400" dirty="0">
              <a:latin typeface="Corbel" pitchFamily="34" charset="0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0729683"/>
              </p:ext>
            </p:extLst>
          </p:nvPr>
        </p:nvGraphicFramePr>
        <p:xfrm>
          <a:off x="2057399" y="3111994"/>
          <a:ext cx="6916193" cy="57819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080441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3832911251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1298521778"/>
                    </a:ext>
                  </a:extLst>
                </a:gridCol>
                <a:gridCol w="763468">
                  <a:extLst>
                    <a:ext uri="{9D8B030D-6E8A-4147-A177-3AD203B41FA5}">
                      <a16:colId xmlns="" xmlns:a16="http://schemas.microsoft.com/office/drawing/2014/main" val="2984932098"/>
                    </a:ext>
                  </a:extLst>
                </a:gridCol>
                <a:gridCol w="695470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511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Индив.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занятия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Малая группа </a:t>
                      </a:r>
                      <a:r>
                        <a:rPr lang="en-US" sz="900" b="1" u="none" strike="noStrike" dirty="0" smtClean="0">
                          <a:effectLst/>
                        </a:rPr>
                        <a:t>6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b="1" u="none" strike="noStrike" dirty="0" smtClean="0">
                          <a:effectLst/>
                        </a:rPr>
                        <a:t>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Большая гр.</a:t>
                      </a:r>
                      <a:r>
                        <a:rPr lang="en-US" sz="900" b="1" u="none" strike="noStrike" dirty="0" smtClean="0">
                          <a:effectLst/>
                        </a:rPr>
                        <a:t> </a:t>
                      </a:r>
                      <a:endParaRPr lang="en-US" sz="9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900" b="1" u="none" strike="noStrike" dirty="0" smtClean="0">
                          <a:effectLst/>
                        </a:rPr>
                        <a:t>8 –</a:t>
                      </a:r>
                      <a:r>
                        <a:rPr lang="en-US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ko-KR" sz="900" b="1" u="none" strike="noStrike" dirty="0" smtClean="0">
                          <a:effectLst/>
                        </a:rPr>
                        <a:t>18</a:t>
                      </a:r>
                      <a:r>
                        <a:rPr lang="ru-RU" altLang="ko-KR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Презентация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b"/>
                      <a:r>
                        <a:rPr lang="en-GB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Зарядка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Вечернее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занятие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Всего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Всего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effectLst/>
                        </a:rPr>
                        <a:t>BIZ INTENSIVE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GB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450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34265648"/>
                  </a:ext>
                </a:extLst>
              </a:tr>
            </a:tbl>
          </a:graphicData>
        </a:graphic>
      </p:graphicFrame>
      <p:sp>
        <p:nvSpPr>
          <p:cNvPr id="17" name="직사각형 16"/>
          <p:cNvSpPr/>
          <p:nvPr/>
        </p:nvSpPr>
        <p:spPr>
          <a:xfrm>
            <a:off x="2803431" y="3705071"/>
            <a:ext cx="331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</a:t>
            </a:r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Занятие по-выбору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19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290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63889" y="807266"/>
            <a:ext cx="587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Biz(Business)Presentation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194980" y="1203062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7440757"/>
              </p:ext>
            </p:extLst>
          </p:nvPr>
        </p:nvGraphicFramePr>
        <p:xfrm>
          <a:off x="2067793" y="4604333"/>
          <a:ext cx="6963333" cy="2316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24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04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02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67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67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67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2905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Курс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Индивидуально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Малые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группы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000" dirty="0" smtClean="0">
                          <a:solidFill>
                            <a:schemeClr val="tx1"/>
                          </a:solidFill>
                        </a:rPr>
                        <a:t>Большие группы</a:t>
                      </a:r>
                      <a:endParaRPr lang="en-PH" altLang="ko-KR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Зарядка для мозга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Вечерние занятия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782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latin typeface="+mn-lt"/>
                        </a:rPr>
                        <a:t>Biz</a:t>
                      </a:r>
                    </a:p>
                    <a:p>
                      <a:pPr algn="ctr"/>
                      <a:r>
                        <a:rPr kumimoji="1" lang="en-US" altLang="ja-JP" sz="1000" dirty="0">
                          <a:latin typeface="+mn-lt"/>
                        </a:rPr>
                        <a:t>Presentation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latin typeface="Corbel" pitchFamily="34" charset="0"/>
                        </a:rPr>
                        <a:t>Business Speaking</a:t>
                      </a:r>
                    </a:p>
                    <a:p>
                      <a:pPr algn="ctr"/>
                      <a:r>
                        <a:rPr lang="en-US" altLang="ko-KR" sz="1000" dirty="0">
                          <a:latin typeface="Corbel" pitchFamily="34" charset="0"/>
                        </a:rPr>
                        <a:t>Business</a:t>
                      </a:r>
                      <a:r>
                        <a:rPr lang="en-US" altLang="ko-KR" sz="1000" baseline="0" dirty="0">
                          <a:latin typeface="Corbel" pitchFamily="34" charset="0"/>
                        </a:rPr>
                        <a:t> Grammar</a:t>
                      </a:r>
                    </a:p>
                    <a:p>
                      <a:pPr algn="ctr"/>
                      <a:r>
                        <a:rPr lang="en-US" altLang="ko-KR" sz="1000" baseline="0" dirty="0">
                          <a:latin typeface="Corbel" pitchFamily="34" charset="0"/>
                        </a:rPr>
                        <a:t>Business Listening</a:t>
                      </a:r>
                    </a:p>
                    <a:p>
                      <a:pPr algn="ctr"/>
                      <a:r>
                        <a:rPr lang="en-US" altLang="ko-KR" sz="1000" baseline="0" dirty="0">
                          <a:latin typeface="Corbel" pitchFamily="34" charset="0"/>
                        </a:rPr>
                        <a:t>Business Writing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Conversation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endParaRPr lang="en-PH" altLang="ko-KR" sz="1000" dirty="0"/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Grammar for Communication</a:t>
                      </a:r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Discussion</a:t>
                      </a:r>
                      <a:endParaRPr lang="en-PH" altLang="ko-KR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/>
                        <a:t>【Practice Class】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/>
                        <a:t>S</a:t>
                      </a:r>
                      <a:r>
                        <a:rPr lang="en-PH" altLang="ko-KR" sz="1000"/>
                        <a:t>urvival English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PH" altLang="ko-KR" sz="100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/>
                        <a:t>TOEIC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/>
                        <a:t>Multimedia Class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1000" b="1">
                          <a:solidFill>
                            <a:srgbClr val="FF0000"/>
                          </a:solidFill>
                        </a:rPr>
                        <a:t>【ACT】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ja-JP" altLang="en-US" sz="1000" b="1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000" b="1">
                          <a:solidFill>
                            <a:srgbClr val="FF0000"/>
                          </a:solidFill>
                        </a:rPr>
                        <a:t>YOGA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rgbClr val="FF0000"/>
                          </a:solidFill>
                        </a:rPr>
                        <a:t>Dance</a:t>
                      </a:r>
                      <a:endParaRPr lang="en-PH" altLang="ko-KR" sz="1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>
                          <a:latin typeface="+mn-lt"/>
                        </a:rPr>
                        <a:t>listen</a:t>
                      </a:r>
                      <a:r>
                        <a:rPr lang="ja-JP" altLang="en-US" sz="1000" dirty="0">
                          <a:latin typeface="+mn-lt"/>
                        </a:rPr>
                        <a:t>　＆</a:t>
                      </a:r>
                      <a:r>
                        <a:rPr lang="en-US" altLang="ja-JP" sz="1000" dirty="0">
                          <a:latin typeface="+mn-lt"/>
                        </a:rPr>
                        <a:t>Speaking</a:t>
                      </a:r>
                      <a:endParaRPr lang="en-PH" altLang="ja-JP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>
                          <a:latin typeface="Corbel" panose="020B0503020204020204" pitchFamily="34" charset="0"/>
                        </a:rPr>
                        <a:t>Grammar</a:t>
                      </a: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 Review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baseline="0" dirty="0">
                        <a:latin typeface="Corbel" panose="020B0503020204020204" pitchFamily="34" charset="0"/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News English</a:t>
                      </a: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113201" y="1147568"/>
            <a:ext cx="6999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200" dirty="0" smtClean="0">
                <a:latin typeface="Corbel" pitchFamily="34" charset="0"/>
              </a:rPr>
              <a:t>Этот курс разработан, с целью тренировки и получения опыта студентами в полу</a:t>
            </a:r>
            <a:r>
              <a:rPr lang="en-US" altLang="ko-KR" sz="1200" dirty="0" smtClean="0">
                <a:latin typeface="Corbel" pitchFamily="34" charset="0"/>
              </a:rPr>
              <a:t>– </a:t>
            </a:r>
            <a:r>
              <a:rPr lang="ru-RU" altLang="ko-KR" sz="1200" dirty="0" smtClean="0">
                <a:latin typeface="Corbel" pitchFamily="34" charset="0"/>
              </a:rPr>
              <a:t>официальных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и официальных презентациях выпускников или профессиональных сферах</a:t>
            </a:r>
            <a:r>
              <a:rPr lang="en-US" altLang="ko-KR" sz="1200" dirty="0" smtClean="0">
                <a:latin typeface="Corbel" pitchFamily="34" charset="0"/>
              </a:rPr>
              <a:t>.  </a:t>
            </a:r>
            <a:r>
              <a:rPr lang="ru-RU" altLang="ko-KR" sz="1200" dirty="0" smtClean="0">
                <a:latin typeface="Corbel" pitchFamily="34" charset="0"/>
              </a:rPr>
              <a:t>Разные индивидуальные занятия позволяют студентам изучить Английский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подходящий для обсуждений </a:t>
            </a:r>
            <a:r>
              <a:rPr lang="en-US" altLang="ko-KR" sz="1200" dirty="0" smtClean="0">
                <a:latin typeface="Corbel" pitchFamily="34" charset="0"/>
              </a:rPr>
              <a:t>, </a:t>
            </a:r>
            <a:r>
              <a:rPr lang="ru-RU" altLang="ko-KR" sz="1200" dirty="0" smtClean="0">
                <a:latin typeface="Corbel" pitchFamily="34" charset="0"/>
              </a:rPr>
              <a:t>презентаций и  отчетов</a:t>
            </a:r>
            <a:r>
              <a:rPr lang="en-US" altLang="ko-KR" sz="1200" dirty="0" smtClean="0">
                <a:latin typeface="Corbel" pitchFamily="34" charset="0"/>
              </a:rPr>
              <a:t>.  </a:t>
            </a:r>
            <a:r>
              <a:rPr lang="ru-RU" altLang="ko-KR" sz="1200" dirty="0" smtClean="0">
                <a:latin typeface="Corbel" pitchFamily="34" charset="0"/>
              </a:rPr>
              <a:t>Групповые классы предостовляют студентам возможность тренировки и получения опыта, чтобы развить в них уверенность</a:t>
            </a:r>
            <a:r>
              <a:rPr lang="en-US" altLang="ko-KR" sz="1200" dirty="0" smtClean="0">
                <a:latin typeface="Corbel" pitchFamily="34" charset="0"/>
              </a:rPr>
              <a:t>.  </a:t>
            </a:r>
            <a:endParaRPr lang="en-US" altLang="ko-KR" sz="1200" dirty="0">
              <a:latin typeface="Corbel" pitchFamily="34" charset="0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370709"/>
              </p:ext>
            </p:extLst>
          </p:nvPr>
        </p:nvGraphicFramePr>
        <p:xfrm>
          <a:off x="2057399" y="3548403"/>
          <a:ext cx="6916193" cy="57819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080441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3832911251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1298521778"/>
                    </a:ext>
                  </a:extLst>
                </a:gridCol>
                <a:gridCol w="754042">
                  <a:extLst>
                    <a:ext uri="{9D8B030D-6E8A-4147-A177-3AD203B41FA5}">
                      <a16:colId xmlns="" xmlns:a16="http://schemas.microsoft.com/office/drawing/2014/main" val="2984932098"/>
                    </a:ext>
                  </a:extLst>
                </a:gridCol>
                <a:gridCol w="704896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729469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511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Кол-во индив.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Малая группа </a:t>
                      </a:r>
                      <a:r>
                        <a:rPr lang="en-US" sz="900" b="1" u="none" strike="noStrike" dirty="0" smtClean="0">
                          <a:effectLst/>
                        </a:rPr>
                        <a:t>6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Большая гр.</a:t>
                      </a:r>
                      <a:r>
                        <a:rPr lang="en-US" sz="900" b="1" u="none" strike="noStrike" dirty="0" smtClean="0">
                          <a:effectLst/>
                        </a:rPr>
                        <a:t> </a:t>
                      </a:r>
                      <a:endParaRPr lang="en-US" sz="9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900" b="1" u="none" strike="noStrike" dirty="0" smtClean="0">
                          <a:effectLst/>
                        </a:rPr>
                        <a:t>8 –</a:t>
                      </a:r>
                      <a:r>
                        <a:rPr lang="en-US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ko-KR" sz="900" b="1" u="none" strike="noStrike" dirty="0" smtClean="0">
                          <a:effectLst/>
                        </a:rPr>
                        <a:t>18</a:t>
                      </a:r>
                      <a:r>
                        <a:rPr lang="ru-RU" altLang="ko-KR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Презентация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b"/>
                      <a:r>
                        <a:rPr lang="en-GB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Зарядка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Вечерние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занятия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9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effectLst/>
                        </a:rPr>
                        <a:t>BIZ PRESENTATION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GB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450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34265648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2803431" y="4183040"/>
            <a:ext cx="4125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</a:t>
            </a:r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занятия на-выбор</a:t>
            </a:r>
            <a:r>
              <a:rPr lang="en-GB" altLang="ja-JP" sz="1200" b="1" dirty="0" smtClean="0">
                <a:solidFill>
                  <a:srgbClr val="FF0000"/>
                </a:solidFill>
              </a:rPr>
              <a:t>  </a:t>
            </a:r>
            <a:r>
              <a:rPr lang="en-GB" altLang="ja-JP" sz="1200" b="1" dirty="0">
                <a:solidFill>
                  <a:srgbClr val="FF0000"/>
                </a:solidFill>
              </a:rPr>
              <a:t>(4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недельные программы</a:t>
            </a:r>
            <a:r>
              <a:rPr lang="en-GB" altLang="ja-JP" sz="1200" b="1" dirty="0" smtClean="0">
                <a:solidFill>
                  <a:srgbClr val="FF0000"/>
                </a:solidFill>
              </a:rPr>
              <a:t>)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pic>
        <p:nvPicPr>
          <p:cNvPr id="18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81" b="8243"/>
          <a:stretch/>
        </p:blipFill>
        <p:spPr>
          <a:xfrm>
            <a:off x="2063889" y="2163231"/>
            <a:ext cx="6973725" cy="1316218"/>
          </a:xfrm>
          <a:prstGeom prst="rect">
            <a:avLst/>
          </a:prstGeom>
        </p:spPr>
      </p:pic>
      <p:sp>
        <p:nvSpPr>
          <p:cNvPr id="16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20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037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10391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03286" y="659063"/>
            <a:ext cx="25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Учебники </a:t>
            </a:r>
            <a:r>
              <a:rPr lang="en-US" altLang="ja-JP" sz="2400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BIZ</a:t>
            </a:r>
            <a:endParaRPr kumimoji="1" lang="ja-JP" altLang="en-US" sz="2400" b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46051501"/>
              </p:ext>
            </p:extLst>
          </p:nvPr>
        </p:nvGraphicFramePr>
        <p:xfrm>
          <a:off x="1986108" y="1179591"/>
          <a:ext cx="7012422" cy="556492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791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91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91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91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91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915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915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7915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7915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2266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+mn-lt"/>
                        </a:rPr>
                        <a:t>Навык</a:t>
                      </a:r>
                      <a:endParaRPr lang="en-PH" sz="9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Pre-Beginner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Beginner</a:t>
                      </a:r>
                      <a:r>
                        <a:rPr lang="en-PH" sz="900" baseline="0" dirty="0"/>
                        <a:t> </a:t>
                      </a:r>
                    </a:p>
                    <a:p>
                      <a:pPr algn="ctr"/>
                      <a:r>
                        <a:rPr lang="en-PH" sz="900" baseline="0" dirty="0"/>
                        <a:t>1-3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High Beginner 1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High Beginner 2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800" dirty="0"/>
                        <a:t>Pre-Intermediate</a:t>
                      </a:r>
                      <a:r>
                        <a:rPr lang="en-PH" sz="900" dirty="0"/>
                        <a:t> 1-2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800" dirty="0"/>
                        <a:t>Intermediate</a:t>
                      </a:r>
                      <a:r>
                        <a:rPr lang="en-PH" sz="800" baseline="0" dirty="0"/>
                        <a:t> 1</a:t>
                      </a:r>
                      <a:endParaRPr lang="en-PH" sz="8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800" dirty="0"/>
                        <a:t>Intermediate</a:t>
                      </a:r>
                      <a:r>
                        <a:rPr lang="en-PH" sz="800" baseline="0" dirty="0"/>
                        <a:t> 2</a:t>
                      </a:r>
                      <a:endParaRPr lang="en-PH" sz="8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800" dirty="0"/>
                        <a:t>Upper Intermediate</a:t>
                      </a:r>
                      <a:endParaRPr lang="en-PH" sz="8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5253">
                <a:tc>
                  <a:txBody>
                    <a:bodyPr/>
                    <a:lstStyle/>
                    <a:p>
                      <a:pPr algn="ctr"/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Business</a:t>
                      </a:r>
                      <a:r>
                        <a:rPr lang="en-PH" sz="1050" b="1" baseline="0" dirty="0">
                          <a:solidFill>
                            <a:srgbClr val="FF0000"/>
                          </a:solidFill>
                        </a:rPr>
                        <a:t> Speaking</a:t>
                      </a:r>
                      <a:endParaRPr lang="en-PH" sz="105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Elementary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Elementary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 Pre-Intermediate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 Pre-Intermediate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Market Leader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Market Leader Upper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Upper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8503">
                <a:tc>
                  <a:txBody>
                    <a:bodyPr/>
                    <a:lstStyle/>
                    <a:p>
                      <a:pPr algn="ctr"/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Business Listening</a:t>
                      </a:r>
                      <a:endParaRPr lang="en-PH" sz="105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Elementary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Elementary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 Pre-Intermediate 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 Pre-Intermediate 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Upper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Upper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8503">
                <a:tc>
                  <a:txBody>
                    <a:bodyPr/>
                    <a:lstStyle/>
                    <a:p>
                      <a:pPr algn="ctr"/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Business</a:t>
                      </a:r>
                      <a:r>
                        <a:rPr lang="en-PH" sz="1050" b="1" baseline="0" dirty="0">
                          <a:solidFill>
                            <a:srgbClr val="FF0000"/>
                          </a:solidFill>
                        </a:rPr>
                        <a:t> Reading </a:t>
                      </a:r>
                      <a:endParaRPr lang="en-PH" sz="105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Elementary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Elementary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 Pre-Intermediate 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 Pre-Intermediate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Upper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Upper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8503">
                <a:tc>
                  <a:txBody>
                    <a:bodyPr/>
                    <a:lstStyle/>
                    <a:p>
                      <a:pPr algn="ctr"/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Business Writing</a:t>
                      </a:r>
                      <a:endParaRPr lang="en-PH" sz="105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Elementary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Elementary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 Pre-Intermediate 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</a:t>
                      </a:r>
                      <a:r>
                        <a:rPr lang="en-PH" sz="900" baseline="0" dirty="0"/>
                        <a:t>  Pre-Intermediate </a:t>
                      </a:r>
                      <a:endParaRPr lang="en-PH" sz="900" dirty="0"/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Upper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900" dirty="0"/>
                        <a:t>Market Leader Upper Intermediate</a:t>
                      </a:r>
                    </a:p>
                    <a:p>
                      <a:pPr algn="ctr"/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9504">
                <a:tc>
                  <a:txBody>
                    <a:bodyPr/>
                    <a:lstStyle/>
                    <a:p>
                      <a:pPr algn="ctr"/>
                      <a:r>
                        <a:rPr lang="en-PH" sz="1050" b="1" dirty="0">
                          <a:solidFill>
                            <a:srgbClr val="FF0000"/>
                          </a:solidFill>
                        </a:rPr>
                        <a:t>Business Grammar</a:t>
                      </a:r>
                      <a:endParaRPr lang="en-PH" sz="105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Grammar</a:t>
                      </a:r>
                      <a:r>
                        <a:rPr lang="en-PH" sz="900" baseline="0" dirty="0"/>
                        <a:t> and Usage by saddleback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Macmillan Grammar Essential 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MacMillan Grammar</a:t>
                      </a:r>
                      <a:r>
                        <a:rPr lang="en-PH" sz="900" baseline="0" dirty="0"/>
                        <a:t>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MacMillan Grammar</a:t>
                      </a:r>
                      <a:r>
                        <a:rPr lang="en-PH" sz="900" baseline="0" dirty="0"/>
                        <a:t> Intermediate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900" dirty="0"/>
                        <a:t>MacMillan Grammar Advance</a:t>
                      </a:r>
                      <a:endParaRPr lang="en-PH" sz="9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800" dirty="0"/>
                        <a:t>Essential</a:t>
                      </a:r>
                      <a:r>
                        <a:rPr lang="en-PH" sz="800" baseline="0" dirty="0"/>
                        <a:t> s of  Business Grammar and Communication</a:t>
                      </a:r>
                      <a:endParaRPr lang="en-PH" sz="8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800" dirty="0"/>
                        <a:t>Essential</a:t>
                      </a:r>
                      <a:r>
                        <a:rPr lang="en-PH" sz="800" baseline="0" dirty="0"/>
                        <a:t> s of  Business Grammar and Communication</a:t>
                      </a:r>
                      <a:endParaRPr lang="en-PH" sz="800" dirty="0"/>
                    </a:p>
                    <a:p>
                      <a:pPr algn="ctr"/>
                      <a:endParaRPr lang="en-PH" sz="8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800" dirty="0"/>
                        <a:t>Essential</a:t>
                      </a:r>
                      <a:r>
                        <a:rPr lang="en-PH" sz="800" baseline="0" dirty="0"/>
                        <a:t> s of  Business Grammar and Communication</a:t>
                      </a:r>
                      <a:endParaRPr lang="en-PH" sz="800" dirty="0"/>
                    </a:p>
                    <a:p>
                      <a:pPr algn="ctr"/>
                      <a:endParaRPr lang="en-PH" sz="8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14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689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6755" y="652666"/>
            <a:ext cx="587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TOEIC Speaking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135327" y="1052612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16534311"/>
              </p:ext>
            </p:extLst>
          </p:nvPr>
        </p:nvGraphicFramePr>
        <p:xfrm>
          <a:off x="2089918" y="3836193"/>
          <a:ext cx="6926961" cy="2316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93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33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14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67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62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98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4716"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Курс</a:t>
                      </a:r>
                      <a:endParaRPr lang="en-PH" sz="10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Индивидуально</a:t>
                      </a:r>
                      <a:endParaRPr lang="en-PH" sz="10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Малая Группа</a:t>
                      </a:r>
                      <a:endParaRPr lang="en-PH" sz="10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000" dirty="0" smtClean="0">
                          <a:solidFill>
                            <a:schemeClr val="tx1"/>
                          </a:solidFill>
                        </a:rPr>
                        <a:t>Большая группа</a:t>
                      </a:r>
                      <a:endParaRPr lang="en-PH" altLang="ko-KR" sz="10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Зарядка для мозга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Вечерние занятия</a:t>
                      </a:r>
                      <a:endParaRPr lang="en-PH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5932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latin typeface="+mn-lt"/>
                        </a:rPr>
                        <a:t>TOEIC</a:t>
                      </a:r>
                      <a:endParaRPr kumimoji="1" lang="en-US" altLang="ja-JP" sz="1000" dirty="0">
                        <a:latin typeface="+mn-lt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+mn-lt"/>
                        </a:rPr>
                        <a:t>Speaking</a:t>
                      </a:r>
                      <a:endParaRPr lang="en-US" altLang="ja-JP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latin typeface="Corbel" pitchFamily="34" charset="0"/>
                        </a:rPr>
                        <a:t>TOEIC</a:t>
                      </a:r>
                      <a:r>
                        <a:rPr lang="en-US" altLang="ja-JP" sz="1000" baseline="0" dirty="0">
                          <a:latin typeface="Corbel" pitchFamily="34" charset="0"/>
                        </a:rPr>
                        <a:t> Speaking</a:t>
                      </a:r>
                    </a:p>
                    <a:p>
                      <a:pPr algn="ctr"/>
                      <a:r>
                        <a:rPr lang="en-US" altLang="ja-JP" sz="1000" baseline="0" dirty="0">
                          <a:latin typeface="Corbel" pitchFamily="34" charset="0"/>
                        </a:rPr>
                        <a:t>TOEIC </a:t>
                      </a:r>
                      <a:r>
                        <a:rPr lang="en-GB" altLang="ja-JP" sz="1000" baseline="0" dirty="0">
                          <a:latin typeface="Corbel" pitchFamily="34" charset="0"/>
                        </a:rPr>
                        <a:t>Listening</a:t>
                      </a:r>
                    </a:p>
                    <a:p>
                      <a:pPr algn="ctr"/>
                      <a:r>
                        <a:rPr lang="en-US" altLang="ja-JP" sz="1000" baseline="0" dirty="0">
                          <a:latin typeface="Corbel" pitchFamily="34" charset="0"/>
                        </a:rPr>
                        <a:t>Pronunciation</a:t>
                      </a:r>
                    </a:p>
                    <a:p>
                      <a:pPr algn="ctr"/>
                      <a:r>
                        <a:rPr lang="en-GB" altLang="ja-JP" sz="1000" baseline="0" dirty="0">
                          <a:latin typeface="Corbel" pitchFamily="34" charset="0"/>
                        </a:rPr>
                        <a:t>TOEIC </a:t>
                      </a:r>
                      <a:r>
                        <a:rPr lang="en-US" altLang="ja-JP" sz="1000" baseline="0" dirty="0">
                          <a:latin typeface="Corbel" pitchFamily="34" charset="0"/>
                        </a:rPr>
                        <a:t>Vocabulary</a:t>
                      </a:r>
                      <a:endParaRPr lang="en-US" altLang="ja-JP" sz="1000" dirty="0">
                        <a:latin typeface="Corbe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Conversation</a:t>
                      </a:r>
                      <a:endParaRPr lang="en-GB" altLang="ko-KR" sz="1000" dirty="0"/>
                    </a:p>
                    <a:p>
                      <a:pPr marL="171450" lvl="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GB" altLang="ko-KR" sz="1000" dirty="0">
                          <a:solidFill>
                            <a:srgbClr val="FF0000"/>
                          </a:solidFill>
                        </a:rPr>
                        <a:t>TOEIC   SPEAKING</a:t>
                      </a:r>
                      <a:r>
                        <a:rPr lang="en-GB" altLang="ko-KR" sz="10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altLang="ko-KR" sz="1000" dirty="0">
                          <a:solidFill>
                            <a:srgbClr val="FF0000"/>
                          </a:solidFill>
                        </a:rPr>
                        <a:t>CLINIC</a:t>
                      </a:r>
                      <a:endParaRPr lang="en-PH" altLang="ko-KR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/>
                        <a:t>【Practice Class】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/>
                        <a:t>S</a:t>
                      </a:r>
                      <a:r>
                        <a:rPr lang="en-PH" altLang="ko-KR" sz="1000" dirty="0"/>
                        <a:t>urvival English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altLang="ko-KR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ko-KR" sz="1000" dirty="0"/>
                        <a:t>Business Presentation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PH" altLang="ko-KR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TOEIC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/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/>
                        <a:t>Multimedia Class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1000" b="1" dirty="0" smtClean="0">
                          <a:solidFill>
                            <a:srgbClr val="FF0000"/>
                          </a:solidFill>
                        </a:rPr>
                        <a:t>【</a:t>
                      </a:r>
                      <a:r>
                        <a:rPr lang="ru-RU" altLang="ja-JP" sz="1000" b="1" dirty="0" smtClean="0">
                          <a:solidFill>
                            <a:srgbClr val="FF0000"/>
                          </a:solidFill>
                        </a:rPr>
                        <a:t>Активные</a:t>
                      </a:r>
                      <a:r>
                        <a:rPr lang="en-US" altLang="ja-JP" sz="1000" b="1" dirty="0" smtClean="0">
                          <a:solidFill>
                            <a:srgbClr val="FF0000"/>
                          </a:solidFill>
                        </a:rPr>
                        <a:t>】</a:t>
                      </a:r>
                      <a:endParaRPr lang="en-US" altLang="ja-JP" sz="1000" b="1" dirty="0">
                        <a:solidFill>
                          <a:srgbClr val="FF0000"/>
                        </a:solidFill>
                      </a:endParaRP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ja-JP" altLang="en-US" sz="1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YOGA</a:t>
                      </a:r>
                    </a:p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Dance</a:t>
                      </a:r>
                      <a:endParaRPr lang="en-PH" altLang="ko-KR" sz="1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PH" altLang="ja-JP" sz="1000" dirty="0">
                          <a:latin typeface="+mn-lt"/>
                        </a:rPr>
                        <a:t>listen</a:t>
                      </a:r>
                      <a:r>
                        <a:rPr lang="ja-JP" altLang="en-US" sz="1000" dirty="0">
                          <a:latin typeface="+mn-lt"/>
                        </a:rPr>
                        <a:t>　＆</a:t>
                      </a:r>
                      <a:r>
                        <a:rPr lang="en-US" altLang="ja-JP" sz="1000" dirty="0">
                          <a:latin typeface="+mn-lt"/>
                        </a:rPr>
                        <a:t>Speaking</a:t>
                      </a:r>
                      <a:endParaRPr lang="en-PH" altLang="ja-JP" sz="100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dirty="0">
                          <a:latin typeface="Corbel" panose="020B0503020204020204" pitchFamily="34" charset="0"/>
                        </a:rPr>
                        <a:t>Grammar</a:t>
                      </a: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 Review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endParaRPr lang="en-US" altLang="ja-JP" sz="1000" baseline="0" dirty="0">
                        <a:latin typeface="Corbel" panose="020B0503020204020204" pitchFamily="34" charset="0"/>
                      </a:endParaRP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u"/>
                      </a:pPr>
                      <a:r>
                        <a:rPr lang="en-US" altLang="ja-JP" sz="1000" baseline="0" dirty="0">
                          <a:latin typeface="Corbel" panose="020B0503020204020204" pitchFamily="34" charset="0"/>
                        </a:rPr>
                        <a:t>News English</a:t>
                      </a:r>
                      <a:endParaRPr lang="en-US" altLang="ja-JP" sz="1000" dirty="0">
                        <a:latin typeface="Corbel" panose="020B05030202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076752" y="1006558"/>
            <a:ext cx="6894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200" dirty="0" smtClean="0">
                <a:latin typeface="Corbel" pitchFamily="34" charset="0"/>
              </a:rPr>
              <a:t>Эта программа подготовит студентов к части </a:t>
            </a:r>
            <a:r>
              <a:rPr lang="en-US" altLang="ko-KR" sz="1200" dirty="0" smtClean="0">
                <a:latin typeface="Corbel" pitchFamily="34" charset="0"/>
              </a:rPr>
              <a:t>speaking </a:t>
            </a:r>
            <a:r>
              <a:rPr lang="ru-RU" altLang="ko-KR" sz="1200" dirty="0" smtClean="0">
                <a:latin typeface="Corbel" pitchFamily="34" charset="0"/>
              </a:rPr>
              <a:t>в </a:t>
            </a:r>
            <a:r>
              <a:rPr lang="en-US" altLang="ko-KR" sz="1200" dirty="0" smtClean="0">
                <a:latin typeface="Corbel" pitchFamily="34" charset="0"/>
              </a:rPr>
              <a:t>TOEIC</a:t>
            </a:r>
            <a:r>
              <a:rPr lang="en-US" altLang="ko-KR" sz="1200" dirty="0">
                <a:latin typeface="Corbel" pitchFamily="34" charset="0"/>
              </a:rPr>
              <a:t>.  </a:t>
            </a:r>
            <a:r>
              <a:rPr lang="ru-RU" altLang="ko-KR" sz="1200" dirty="0" smtClean="0">
                <a:latin typeface="Corbel" pitchFamily="34" charset="0"/>
              </a:rPr>
              <a:t>Четыре индивидуальных занятия подготовят студентов ко всем требованиям и особенностям теста</a:t>
            </a:r>
            <a:r>
              <a:rPr lang="en-US" altLang="ko-KR" sz="1200" dirty="0" smtClean="0">
                <a:latin typeface="Corbel" pitchFamily="34" charset="0"/>
              </a:rPr>
              <a:t>, </a:t>
            </a:r>
            <a:r>
              <a:rPr lang="ru-RU" altLang="ko-KR" sz="1200" dirty="0" smtClean="0">
                <a:latin typeface="Corbel" pitchFamily="34" charset="0"/>
              </a:rPr>
              <a:t>помогут улучшить их навыки </a:t>
            </a:r>
            <a:r>
              <a:rPr lang="en-US" altLang="ko-KR" sz="1200" dirty="0" smtClean="0">
                <a:latin typeface="Corbel" pitchFamily="34" charset="0"/>
              </a:rPr>
              <a:t>listening </a:t>
            </a:r>
            <a:r>
              <a:rPr lang="ru-RU" altLang="ko-KR" sz="1200" dirty="0" smtClean="0">
                <a:latin typeface="Corbel" pitchFamily="34" charset="0"/>
              </a:rPr>
              <a:t>и</a:t>
            </a:r>
            <a:r>
              <a:rPr lang="en-US" altLang="ko-KR" sz="1200" dirty="0" smtClean="0">
                <a:latin typeface="Corbel" pitchFamily="34" charset="0"/>
              </a:rPr>
              <a:t> speaking</a:t>
            </a:r>
            <a:r>
              <a:rPr lang="ru-RU" altLang="ko-KR" sz="1200" dirty="0" smtClean="0">
                <a:latin typeface="Corbel" pitchFamily="34" charset="0"/>
              </a:rPr>
              <a:t>, необходимые для всех 11 вопросов и расширить их словарный запас, чтобы они могли лучше выражать свои идеи и мнения</a:t>
            </a:r>
            <a:r>
              <a:rPr lang="en-US" altLang="ko-KR" sz="1200" dirty="0" smtClean="0">
                <a:latin typeface="Corbel" pitchFamily="34" charset="0"/>
              </a:rPr>
              <a:t>. </a:t>
            </a:r>
            <a:r>
              <a:rPr lang="ru-RU" altLang="ko-KR" sz="1200" dirty="0" smtClean="0">
                <a:latin typeface="Corbel" pitchFamily="34" charset="0"/>
              </a:rPr>
              <a:t>Групповые занятия послужат хорошим местом для развития уверенности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и практики разных техник</a:t>
            </a:r>
            <a:r>
              <a:rPr lang="en-US" altLang="ko-KR" sz="1200" dirty="0" smtClean="0">
                <a:latin typeface="Corbel" pitchFamily="34" charset="0"/>
              </a:rPr>
              <a:t> </a:t>
            </a:r>
            <a:r>
              <a:rPr lang="ru-RU" altLang="ko-KR" sz="1200" dirty="0" smtClean="0">
                <a:latin typeface="Corbel" pitchFamily="34" charset="0"/>
              </a:rPr>
              <a:t>и навыков, нужных для получения высокого балла</a:t>
            </a:r>
            <a:r>
              <a:rPr lang="en-US" altLang="ko-KR" sz="1200" dirty="0" smtClean="0">
                <a:latin typeface="Corbel" pitchFamily="34" charset="0"/>
              </a:rPr>
              <a:t>. </a:t>
            </a:r>
            <a:endParaRPr lang="en-US" altLang="ko-KR" sz="1200" dirty="0">
              <a:latin typeface="Corbel" pitchFamily="34" charset="0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1958024"/>
              </p:ext>
            </p:extLst>
          </p:nvPr>
        </p:nvGraphicFramePr>
        <p:xfrm>
          <a:off x="2135327" y="2022221"/>
          <a:ext cx="6907035" cy="57819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206235">
                  <a:extLst>
                    <a:ext uri="{9D8B030D-6E8A-4147-A177-3AD203B41FA5}">
                      <a16:colId xmlns="" xmlns:a16="http://schemas.microsoft.com/office/drawing/2014/main" val="128815509"/>
                    </a:ext>
                  </a:extLst>
                </a:gridCol>
                <a:gridCol w="814400">
                  <a:extLst>
                    <a:ext uri="{9D8B030D-6E8A-4147-A177-3AD203B41FA5}">
                      <a16:colId xmlns="" xmlns:a16="http://schemas.microsoft.com/office/drawing/2014/main" val="448417184"/>
                    </a:ext>
                  </a:extLst>
                </a:gridCol>
                <a:gridCol w="814400">
                  <a:extLst>
                    <a:ext uri="{9D8B030D-6E8A-4147-A177-3AD203B41FA5}">
                      <a16:colId xmlns="" xmlns:a16="http://schemas.microsoft.com/office/drawing/2014/main" val="3832911251"/>
                    </a:ext>
                  </a:extLst>
                </a:gridCol>
                <a:gridCol w="814400">
                  <a:extLst>
                    <a:ext uri="{9D8B030D-6E8A-4147-A177-3AD203B41FA5}">
                      <a16:colId xmlns="" xmlns:a16="http://schemas.microsoft.com/office/drawing/2014/main" val="1298521778"/>
                    </a:ext>
                  </a:extLst>
                </a:gridCol>
                <a:gridCol w="814400">
                  <a:extLst>
                    <a:ext uri="{9D8B030D-6E8A-4147-A177-3AD203B41FA5}">
                      <a16:colId xmlns="" xmlns:a16="http://schemas.microsoft.com/office/drawing/2014/main" val="4174249659"/>
                    </a:ext>
                  </a:extLst>
                </a:gridCol>
                <a:gridCol w="814400">
                  <a:extLst>
                    <a:ext uri="{9D8B030D-6E8A-4147-A177-3AD203B41FA5}">
                      <a16:colId xmlns="" xmlns:a16="http://schemas.microsoft.com/office/drawing/2014/main" val="1079997028"/>
                    </a:ext>
                  </a:extLst>
                </a:gridCol>
                <a:gridCol w="814400">
                  <a:extLst>
                    <a:ext uri="{9D8B030D-6E8A-4147-A177-3AD203B41FA5}">
                      <a16:colId xmlns="" xmlns:a16="http://schemas.microsoft.com/office/drawing/2014/main" val="2102133991"/>
                    </a:ext>
                  </a:extLst>
                </a:gridCol>
                <a:gridCol w="814400">
                  <a:extLst>
                    <a:ext uri="{9D8B030D-6E8A-4147-A177-3AD203B41FA5}">
                      <a16:colId xmlns="" xmlns:a16="http://schemas.microsoft.com/office/drawing/2014/main" val="807850840"/>
                    </a:ext>
                  </a:extLst>
                </a:gridCol>
              </a:tblGrid>
              <a:tr h="3511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Программа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Индив.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занятия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Малая группа </a:t>
                      </a:r>
                      <a:r>
                        <a:rPr lang="en-US" sz="900" b="1" u="none" strike="noStrike" dirty="0" smtClean="0">
                          <a:effectLst/>
                        </a:rPr>
                        <a:t>6</a:t>
                      </a:r>
                      <a:r>
                        <a:rPr lang="ru-RU" sz="900" b="1" u="none" strike="noStrike" baseline="0" dirty="0" smtClean="0">
                          <a:effectLst/>
                        </a:rPr>
                        <a:t> чел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Большая гр.</a:t>
                      </a:r>
                      <a:r>
                        <a:rPr lang="en-US" sz="900" b="1" u="none" strike="noStrike" dirty="0" smtClean="0">
                          <a:effectLst/>
                        </a:rPr>
                        <a:t> </a:t>
                      </a:r>
                      <a:endParaRPr lang="en-US" sz="9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900" b="1" u="none" strike="noStrike" dirty="0" smtClean="0">
                          <a:effectLst/>
                        </a:rPr>
                        <a:t>8 –</a:t>
                      </a:r>
                      <a:r>
                        <a:rPr lang="en-US" sz="9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ko-KR" sz="900" b="1" u="none" strike="noStrike" dirty="0" smtClean="0">
                          <a:effectLst/>
                        </a:rPr>
                        <a:t>18</a:t>
                      </a:r>
                      <a:r>
                        <a:rPr lang="ru-RU" altLang="ko-KR" sz="900" b="1" u="none" strike="noStrike" baseline="0" dirty="0" smtClean="0">
                          <a:effectLst/>
                        </a:rPr>
                        <a:t> чел.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Зарядка для мозга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Вечерние занятия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Всего занятий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Всего часов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26632479"/>
                  </a:ext>
                </a:extLst>
              </a:tr>
              <a:tr h="22704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TOEIC SPEKING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u="none" strike="noStrike" dirty="0">
                          <a:effectLst/>
                        </a:rPr>
                        <a:t>4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effectLst/>
                        </a:rPr>
                        <a:t>2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2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1" u="none" strike="noStrike" dirty="0">
                          <a:effectLst/>
                        </a:rPr>
                        <a:t>*</a:t>
                      </a:r>
                      <a:r>
                        <a:rPr lang="en-US" altLang="ko-KR" sz="1000" b="1" u="none" strike="noStrike" dirty="0">
                          <a:effectLst/>
                        </a:rPr>
                        <a:t>1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1034265648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2788704" y="2578730"/>
            <a:ext cx="331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*2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Занятия по-выбору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7377615"/>
              </p:ext>
            </p:extLst>
          </p:nvPr>
        </p:nvGraphicFramePr>
        <p:xfrm>
          <a:off x="2076752" y="2855729"/>
          <a:ext cx="6907036" cy="9144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53518">
                  <a:extLst>
                    <a:ext uri="{9D8B030D-6E8A-4147-A177-3AD203B41FA5}">
                      <a16:colId xmlns="" xmlns:a16="http://schemas.microsoft.com/office/drawing/2014/main" val="3428348400"/>
                    </a:ext>
                  </a:extLst>
                </a:gridCol>
                <a:gridCol w="3453518">
                  <a:extLst>
                    <a:ext uri="{9D8B030D-6E8A-4147-A177-3AD203B41FA5}">
                      <a16:colId xmlns="" xmlns:a16="http://schemas.microsoft.com/office/drawing/2014/main" val="2402435301"/>
                    </a:ext>
                  </a:extLst>
                </a:gridCol>
              </a:tblGrid>
              <a:tr h="164167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u="none" strike="noStrike" kern="1200" dirty="0">
                          <a:effectLst/>
                        </a:rPr>
                        <a:t>TOEIC Speaking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u="none" strike="noStrike" kern="1200" dirty="0">
                          <a:effectLst/>
                        </a:rPr>
                        <a:t>Skills for TOEIC Speaking by Collins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2019592"/>
                  </a:ext>
                </a:extLst>
              </a:tr>
              <a:tr h="164167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kern="1200" baseline="0">
                          <a:effectLst/>
                        </a:rPr>
                        <a:t>TOEIC Listening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kern="1200">
                          <a:effectLst/>
                        </a:rPr>
                        <a:t>Longman</a:t>
                      </a:r>
                      <a:r>
                        <a:rPr lang="en-US" sz="900" u="none" strike="noStrike" kern="1200" baseline="0">
                          <a:effectLst/>
                        </a:rPr>
                        <a:t> Listening for TOEIC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9478795"/>
                  </a:ext>
                </a:extLst>
              </a:tr>
              <a:tr h="164167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kern="1200">
                          <a:effectLst/>
                        </a:rPr>
                        <a:t>Pronunciation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kern="1200">
                          <a:effectLst/>
                        </a:rPr>
                        <a:t>English Pronunciation</a:t>
                      </a:r>
                      <a:r>
                        <a:rPr lang="en-US" sz="900" u="none" strike="noStrike" kern="1200" baseline="0">
                          <a:effectLst/>
                        </a:rPr>
                        <a:t> in Use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9466116"/>
                  </a:ext>
                </a:extLst>
              </a:tr>
              <a:tr h="164167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kern="1200" dirty="0">
                          <a:effectLst/>
                        </a:rPr>
                        <a:t>TOEIC Vocabulary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kern="1200" dirty="0">
                          <a:effectLst/>
                        </a:rPr>
                        <a:t>Barron’s 600 Essential Words for the TOEIC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1099271"/>
                  </a:ext>
                </a:extLst>
              </a:tr>
            </a:tbl>
          </a:graphicData>
        </a:graphic>
      </p:graphicFrame>
      <p:sp>
        <p:nvSpPr>
          <p:cNvPr id="19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930481" y="6088559"/>
            <a:ext cx="7040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rgbClr val="FF0000"/>
                </a:solidFill>
              </a:rPr>
              <a:t>TOEIC Speaking Clinic</a:t>
            </a:r>
            <a:r>
              <a:rPr lang="en-US" altLang="ko-KR" sz="1100" dirty="0"/>
              <a:t>: </a:t>
            </a:r>
            <a:r>
              <a:rPr lang="ru-RU" altLang="ko-KR" sz="1100" dirty="0" smtClean="0"/>
              <a:t>Групповые занятия,которые фокусируются на уменьшении акцента, улучшении произношения, интонации и постановки ударений</a:t>
            </a:r>
            <a:r>
              <a:rPr lang="en-US" altLang="ko-KR" sz="1100" dirty="0" smtClean="0"/>
              <a:t> </a:t>
            </a:r>
            <a:r>
              <a:rPr lang="ru-RU" altLang="ko-KR" sz="1100" dirty="0" smtClean="0"/>
              <a:t>, необходимые для четко поставленной и естественной речи</a:t>
            </a:r>
            <a:r>
              <a:rPr lang="ru-RU" altLang="ko-KR" sz="1100" dirty="0"/>
              <a:t> </a:t>
            </a:r>
            <a:r>
              <a:rPr lang="ru-RU" altLang="ko-KR" sz="1100" dirty="0" smtClean="0"/>
              <a:t>в</a:t>
            </a:r>
            <a:r>
              <a:rPr lang="en-US" altLang="ko-KR" sz="1100" dirty="0" smtClean="0"/>
              <a:t> </a:t>
            </a:r>
            <a:r>
              <a:rPr lang="en-US" altLang="ko-KR" sz="1100" dirty="0"/>
              <a:t>TOEIC Speaking. </a:t>
            </a:r>
            <a:r>
              <a:rPr lang="ru-RU" altLang="ko-KR" sz="1100" dirty="0" smtClean="0"/>
              <a:t>Также во время занятий студенты получат необходимую практику в </a:t>
            </a:r>
            <a:r>
              <a:rPr lang="en-US" altLang="ko-KR" sz="1100" dirty="0" smtClean="0"/>
              <a:t>listening </a:t>
            </a:r>
            <a:r>
              <a:rPr lang="ru-RU" altLang="ko-KR" sz="1100" dirty="0" smtClean="0"/>
              <a:t>и</a:t>
            </a:r>
            <a:r>
              <a:rPr lang="en-US" altLang="ko-KR" sz="1100" dirty="0" smtClean="0"/>
              <a:t> </a:t>
            </a:r>
            <a:r>
              <a:rPr lang="ru-RU" altLang="ko-KR" sz="1100" dirty="0" smtClean="0"/>
              <a:t>ответах на вопросы в</a:t>
            </a:r>
            <a:r>
              <a:rPr lang="en-US" altLang="ko-KR" sz="1100" dirty="0" smtClean="0"/>
              <a:t> </a:t>
            </a:r>
            <a:r>
              <a:rPr lang="en-US" altLang="ko-KR" sz="1100" dirty="0"/>
              <a:t>TOEIC </a:t>
            </a:r>
            <a:r>
              <a:rPr lang="en-US" altLang="ko-KR" sz="1100" dirty="0" smtClean="0"/>
              <a:t>Speaking</a:t>
            </a:r>
            <a:r>
              <a:rPr lang="ru-RU" altLang="ko-KR" sz="1100" dirty="0" smtClean="0"/>
              <a:t>.</a:t>
            </a:r>
            <a:r>
              <a:rPr lang="en-US" altLang="ko-KR" sz="1100" dirty="0" smtClean="0"/>
              <a:t> 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xmlns="" val="2225389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49629" y="1301719"/>
            <a:ext cx="5877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TESOL &amp; Pre / ESL + TESOL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200171" y="1626103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6332102"/>
              </p:ext>
            </p:extLst>
          </p:nvPr>
        </p:nvGraphicFramePr>
        <p:xfrm>
          <a:off x="2306986" y="3102064"/>
          <a:ext cx="6712528" cy="868857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172266">
                  <a:extLst>
                    <a:ext uri="{9D8B030D-6E8A-4147-A177-3AD203B41FA5}">
                      <a16:colId xmlns="" xmlns:a16="http://schemas.microsoft.com/office/drawing/2014/main" val="1501031089"/>
                    </a:ext>
                  </a:extLst>
                </a:gridCol>
                <a:gridCol w="791466">
                  <a:extLst>
                    <a:ext uri="{9D8B030D-6E8A-4147-A177-3AD203B41FA5}">
                      <a16:colId xmlns="" xmlns:a16="http://schemas.microsoft.com/office/drawing/2014/main" val="1242470857"/>
                    </a:ext>
                  </a:extLst>
                </a:gridCol>
                <a:gridCol w="791466">
                  <a:extLst>
                    <a:ext uri="{9D8B030D-6E8A-4147-A177-3AD203B41FA5}">
                      <a16:colId xmlns="" xmlns:a16="http://schemas.microsoft.com/office/drawing/2014/main" val="3767109561"/>
                    </a:ext>
                  </a:extLst>
                </a:gridCol>
                <a:gridCol w="791466">
                  <a:extLst>
                    <a:ext uri="{9D8B030D-6E8A-4147-A177-3AD203B41FA5}">
                      <a16:colId xmlns="" xmlns:a16="http://schemas.microsoft.com/office/drawing/2014/main" val="1589369040"/>
                    </a:ext>
                  </a:extLst>
                </a:gridCol>
                <a:gridCol w="791466">
                  <a:extLst>
                    <a:ext uri="{9D8B030D-6E8A-4147-A177-3AD203B41FA5}">
                      <a16:colId xmlns="" xmlns:a16="http://schemas.microsoft.com/office/drawing/2014/main" val="2142822911"/>
                    </a:ext>
                  </a:extLst>
                </a:gridCol>
                <a:gridCol w="791466">
                  <a:extLst>
                    <a:ext uri="{9D8B030D-6E8A-4147-A177-3AD203B41FA5}">
                      <a16:colId xmlns="" xmlns:a16="http://schemas.microsoft.com/office/drawing/2014/main" val="296331837"/>
                    </a:ext>
                  </a:extLst>
                </a:gridCol>
                <a:gridCol w="791466">
                  <a:extLst>
                    <a:ext uri="{9D8B030D-6E8A-4147-A177-3AD203B41FA5}">
                      <a16:colId xmlns="" xmlns:a16="http://schemas.microsoft.com/office/drawing/2014/main" val="828724261"/>
                    </a:ext>
                  </a:extLst>
                </a:gridCol>
                <a:gridCol w="791466">
                  <a:extLst>
                    <a:ext uri="{9D8B030D-6E8A-4147-A177-3AD203B41FA5}">
                      <a16:colId xmlns="" xmlns:a16="http://schemas.microsoft.com/office/drawing/2014/main" val="2502418454"/>
                    </a:ext>
                  </a:extLst>
                </a:gridCol>
              </a:tblGrid>
              <a:tr h="4325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Программа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Индив.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занятия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Малые группы</a:t>
                      </a:r>
                      <a:r>
                        <a:rPr lang="en-US" sz="1000" u="none" strike="noStrike" dirty="0" smtClean="0">
                          <a:effectLst/>
                        </a:rPr>
                        <a:t> 6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чел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Большие гр.</a:t>
                      </a:r>
                      <a:r>
                        <a:rPr lang="en-US" sz="1000" u="none" strike="noStrike" dirty="0" smtClean="0">
                          <a:effectLst/>
                        </a:rPr>
                        <a:t> </a:t>
                      </a:r>
                      <a:endParaRPr lang="en-US" sz="10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</a:rPr>
                        <a:t>8– 18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чел.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Зарядка для мозга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Вечерние занятия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занятий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часом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92879687"/>
                  </a:ext>
                </a:extLst>
              </a:tr>
              <a:tr h="21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Pre / ESL ∔ </a:t>
                      </a:r>
                      <a:r>
                        <a:rPr lang="en-US" sz="1000" b="1" u="none" strike="noStrike" dirty="0" err="1">
                          <a:effectLst/>
                        </a:rPr>
                        <a:t>Tesol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500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3284790880"/>
                  </a:ext>
                </a:extLst>
              </a:tr>
              <a:tr h="21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 err="1">
                          <a:effectLst/>
                        </a:rPr>
                        <a:t>Tesol</a:t>
                      </a:r>
                      <a:r>
                        <a:rPr lang="en-US" sz="1000" b="1" u="none" strike="noStrike" baseline="0" dirty="0">
                          <a:effectLst/>
                        </a:rPr>
                        <a:t> intensive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>
                          <a:effectLst/>
                        </a:rPr>
                        <a:t>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500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2885039706"/>
                  </a:ext>
                </a:extLst>
              </a:tr>
            </a:tbl>
          </a:graphicData>
        </a:graphic>
      </p:graphicFrame>
      <p:sp>
        <p:nvSpPr>
          <p:cNvPr id="16" name="テキスト ボックス 9"/>
          <p:cNvSpPr txBox="1"/>
          <p:nvPr/>
        </p:nvSpPr>
        <p:spPr>
          <a:xfrm>
            <a:off x="2249630" y="3968204"/>
            <a:ext cx="5877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Mother &amp; Junior 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(</a:t>
            </a:r>
            <a:r>
              <a:rPr lang="ru-RU" altLang="ja-JP" sz="2000" b="1" dirty="0" smtClean="0">
                <a:solidFill>
                  <a:schemeClr val="accent1"/>
                </a:solidFill>
              </a:rPr>
              <a:t>Более 5 лет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)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cxnSp>
        <p:nvCxnSpPr>
          <p:cNvPr id="18" name="直線コネクタ 5"/>
          <p:cNvCxnSpPr/>
          <p:nvPr/>
        </p:nvCxnSpPr>
        <p:spPr>
          <a:xfrm flipH="1">
            <a:off x="2291190" y="4284382"/>
            <a:ext cx="683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9453502"/>
              </p:ext>
            </p:extLst>
          </p:nvPr>
        </p:nvGraphicFramePr>
        <p:xfrm>
          <a:off x="2299089" y="4380521"/>
          <a:ext cx="6720425" cy="867883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173646">
                  <a:extLst>
                    <a:ext uri="{9D8B030D-6E8A-4147-A177-3AD203B41FA5}">
                      <a16:colId xmlns="" xmlns:a16="http://schemas.microsoft.com/office/drawing/2014/main" val="1006946276"/>
                    </a:ext>
                  </a:extLst>
                </a:gridCol>
                <a:gridCol w="792397">
                  <a:extLst>
                    <a:ext uri="{9D8B030D-6E8A-4147-A177-3AD203B41FA5}">
                      <a16:colId xmlns="" xmlns:a16="http://schemas.microsoft.com/office/drawing/2014/main" val="4089663638"/>
                    </a:ext>
                  </a:extLst>
                </a:gridCol>
                <a:gridCol w="792397">
                  <a:extLst>
                    <a:ext uri="{9D8B030D-6E8A-4147-A177-3AD203B41FA5}">
                      <a16:colId xmlns="" xmlns:a16="http://schemas.microsoft.com/office/drawing/2014/main" val="2488707468"/>
                    </a:ext>
                  </a:extLst>
                </a:gridCol>
                <a:gridCol w="792397">
                  <a:extLst>
                    <a:ext uri="{9D8B030D-6E8A-4147-A177-3AD203B41FA5}">
                      <a16:colId xmlns="" xmlns:a16="http://schemas.microsoft.com/office/drawing/2014/main" val="3541654019"/>
                    </a:ext>
                  </a:extLst>
                </a:gridCol>
                <a:gridCol w="792397">
                  <a:extLst>
                    <a:ext uri="{9D8B030D-6E8A-4147-A177-3AD203B41FA5}">
                      <a16:colId xmlns="" xmlns:a16="http://schemas.microsoft.com/office/drawing/2014/main" val="1042585713"/>
                    </a:ext>
                  </a:extLst>
                </a:gridCol>
                <a:gridCol w="792397">
                  <a:extLst>
                    <a:ext uri="{9D8B030D-6E8A-4147-A177-3AD203B41FA5}">
                      <a16:colId xmlns="" xmlns:a16="http://schemas.microsoft.com/office/drawing/2014/main" val="2230292184"/>
                    </a:ext>
                  </a:extLst>
                </a:gridCol>
                <a:gridCol w="792397">
                  <a:extLst>
                    <a:ext uri="{9D8B030D-6E8A-4147-A177-3AD203B41FA5}">
                      <a16:colId xmlns="" xmlns:a16="http://schemas.microsoft.com/office/drawing/2014/main" val="3536988106"/>
                    </a:ext>
                  </a:extLst>
                </a:gridCol>
                <a:gridCol w="792397">
                  <a:extLst>
                    <a:ext uri="{9D8B030D-6E8A-4147-A177-3AD203B41FA5}">
                      <a16:colId xmlns="" xmlns:a16="http://schemas.microsoft.com/office/drawing/2014/main" val="3482147281"/>
                    </a:ext>
                  </a:extLst>
                </a:gridCol>
              </a:tblGrid>
              <a:tr h="1868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Программа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Индив. занятия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Малые группы </a:t>
                      </a:r>
                      <a:r>
                        <a:rPr lang="en-US" sz="1000" u="none" strike="noStrike" dirty="0" smtClean="0">
                          <a:effectLst/>
                        </a:rPr>
                        <a:t>6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чел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Йога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000" u="none" strike="noStrike" dirty="0" smtClean="0">
                          <a:effectLst/>
                        </a:rPr>
                        <a:t>10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чел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Зарядка для мозга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Вечерние занятия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Всего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занятий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Всего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часов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3067297752"/>
                  </a:ext>
                </a:extLst>
              </a:tr>
              <a:tr h="186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Jr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>
                          <a:effectLst/>
                        </a:rPr>
                        <a:t>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>
                          <a:effectLst/>
                        </a:rPr>
                        <a:t>*</a:t>
                      </a:r>
                      <a:r>
                        <a:rPr lang="en-US" altLang="ko-KR" sz="1000" u="none" strike="noStrike">
                          <a:effectLst/>
                        </a:rPr>
                        <a:t>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>
                          <a:effectLst/>
                        </a:rPr>
                        <a:t>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>
                          <a:effectLst/>
                        </a:rPr>
                        <a:t>400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4061729538"/>
                  </a:ext>
                </a:extLst>
              </a:tr>
              <a:tr h="186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Jr 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450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4246307410"/>
                  </a:ext>
                </a:extLst>
              </a:tr>
              <a:tr h="186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Jr 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6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*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>
                          <a:effectLst/>
                        </a:rPr>
                        <a:t>*</a:t>
                      </a:r>
                      <a:r>
                        <a:rPr lang="en-US" altLang="ko-KR" sz="1000" u="none" strike="noStrike">
                          <a:effectLst/>
                        </a:rPr>
                        <a:t>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>
                          <a:effectLst/>
                        </a:rPr>
                        <a:t>10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u="none" strike="noStrike" dirty="0">
                          <a:effectLst/>
                        </a:rPr>
                        <a:t>500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662" marR="2662" marT="2662" marB="0" anchor="b"/>
                </a:tc>
                <a:extLst>
                  <a:ext uri="{0D108BD9-81ED-4DB2-BD59-A6C34878D82A}">
                    <a16:rowId xmlns="" xmlns:a16="http://schemas.microsoft.com/office/drawing/2014/main" val="3162817532"/>
                  </a:ext>
                </a:extLst>
              </a:tr>
            </a:tbl>
          </a:graphicData>
        </a:graphic>
      </p:graphicFrame>
      <p:sp>
        <p:nvSpPr>
          <p:cNvPr id="20" name="テキスト ボックス 9"/>
          <p:cNvSpPr txBox="1"/>
          <p:nvPr/>
        </p:nvSpPr>
        <p:spPr>
          <a:xfrm>
            <a:off x="2141596" y="819336"/>
            <a:ext cx="689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ja-JP" sz="3200" b="1" dirty="0" smtClean="0">
                <a:solidFill>
                  <a:srgbClr val="FF0000"/>
                </a:solidFill>
              </a:rPr>
              <a:t>НОВЫЕ КУРСЫ В ИЮНЕ 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2016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21" name="Picture 12" descr="G:\★全部ここだよ！\お写真\新しいフォルダー\1187276_541024042617685_247489174_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9630" y="5467396"/>
            <a:ext cx="2035292" cy="130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2857" y="5369681"/>
            <a:ext cx="2407198" cy="1303235"/>
          </a:xfrm>
          <a:prstGeom prst="rect">
            <a:avLst/>
          </a:prstGeom>
        </p:spPr>
      </p:pic>
      <p:pic>
        <p:nvPicPr>
          <p:cNvPr id="24" name="Picture 9" descr="G:\★全部ここだよ！\お写真\新しいフォルダー\20130810ショッピング・ディナー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933" y="5467395"/>
            <a:ext cx="2036903" cy="13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2651964" y="5192103"/>
            <a:ext cx="331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</a:rPr>
              <a:t>＊</a:t>
            </a:r>
            <a:r>
              <a:rPr lang="en-US" altLang="ja-JP" sz="1200" b="1" dirty="0">
                <a:solidFill>
                  <a:srgbClr val="FF0000"/>
                </a:solidFill>
              </a:rPr>
              <a:t>1 or *2 = </a:t>
            </a:r>
            <a:r>
              <a:rPr lang="ru-RU" altLang="ja-JP" sz="1200" b="1" dirty="0" smtClean="0">
                <a:solidFill>
                  <a:srgbClr val="FF0000"/>
                </a:solidFill>
              </a:rPr>
              <a:t>Занятия по-выбору</a:t>
            </a:r>
            <a:endParaRPr lang="en-PH" altLang="ko-KR" sz="12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7"/>
          <p:cNvSpPr txBox="1"/>
          <p:nvPr/>
        </p:nvSpPr>
        <p:spPr>
          <a:xfrm>
            <a:off x="976301" y="96971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Georgia" panose="02040502050405020303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АКАДЕМИЧЕСКИЕ КУРСЫ</a:t>
            </a:r>
          </a:p>
        </p:txBody>
      </p:sp>
      <p:sp>
        <p:nvSpPr>
          <p:cNvPr id="28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215755" y="1626103"/>
            <a:ext cx="6836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/>
              <a:t>TESOL</a:t>
            </a:r>
            <a:r>
              <a:rPr lang="en-US" altLang="ko-KR" sz="1100" dirty="0"/>
              <a:t>: </a:t>
            </a:r>
            <a:r>
              <a:rPr lang="ru-RU" altLang="ko-KR" sz="1100" dirty="0" smtClean="0"/>
              <a:t>Наша программа </a:t>
            </a:r>
            <a:r>
              <a:rPr lang="en-US" altLang="ko-KR" sz="1100" dirty="0" smtClean="0"/>
              <a:t>TESOL </a:t>
            </a:r>
            <a:r>
              <a:rPr lang="ru-RU" altLang="ko-KR" sz="1100" dirty="0" smtClean="0"/>
              <a:t>предоставляет основу</a:t>
            </a:r>
            <a:r>
              <a:rPr lang="en-US" altLang="ko-KR" sz="1100" dirty="0" smtClean="0"/>
              <a:t> </a:t>
            </a:r>
            <a:r>
              <a:rPr lang="ru-RU" altLang="ko-KR" sz="1100" dirty="0" smtClean="0"/>
              <a:t>теории и практики преподавания Английского языка</a:t>
            </a:r>
            <a:r>
              <a:rPr lang="en-US" altLang="ko-KR" sz="1100" dirty="0" smtClean="0"/>
              <a:t>.  </a:t>
            </a:r>
            <a:r>
              <a:rPr lang="ru-RU" altLang="ko-KR" sz="1100" dirty="0" smtClean="0"/>
              <a:t>Мы обучаем студентов основным аспектам в области</a:t>
            </a:r>
            <a:r>
              <a:rPr lang="en-US" altLang="ko-KR" sz="1100" dirty="0" smtClean="0"/>
              <a:t> TESOL </a:t>
            </a:r>
            <a:r>
              <a:rPr lang="ru-RU" altLang="ko-KR" sz="1100" dirty="0" smtClean="0"/>
              <a:t>,чтобы помочь им продвинуться в карьере Обучения Английскому языку</a:t>
            </a:r>
            <a:r>
              <a:rPr lang="en-US" altLang="ko-KR" sz="1100" dirty="0" smtClean="0"/>
              <a:t>, </a:t>
            </a:r>
            <a:r>
              <a:rPr lang="ru-RU" altLang="ko-KR" sz="1100" dirty="0"/>
              <a:t>и мы даем им достаточно </a:t>
            </a:r>
            <a:r>
              <a:rPr lang="ru-RU" altLang="ko-KR" sz="1100" dirty="0" smtClean="0"/>
              <a:t> навыков </a:t>
            </a:r>
            <a:r>
              <a:rPr lang="ru-RU" altLang="ko-KR" sz="1100" dirty="0"/>
              <a:t>и практики </a:t>
            </a:r>
            <a:r>
              <a:rPr lang="ru-RU" altLang="ko-KR" sz="1100" dirty="0" smtClean="0"/>
              <a:t>обучения  Английскому</a:t>
            </a:r>
            <a:r>
              <a:rPr lang="en-US" altLang="ko-KR" sz="1100" dirty="0" smtClean="0"/>
              <a:t> </a:t>
            </a:r>
            <a:r>
              <a:rPr lang="ru-RU" altLang="ko-KR" sz="1100" dirty="0" smtClean="0"/>
              <a:t>. </a:t>
            </a:r>
            <a:r>
              <a:rPr lang="en-US" altLang="ko-KR" sz="1100" dirty="0" smtClean="0"/>
              <a:t>IDEA </a:t>
            </a:r>
            <a:r>
              <a:rPr lang="en-US" altLang="ko-KR" sz="1100" dirty="0"/>
              <a:t>Academia </a:t>
            </a:r>
            <a:r>
              <a:rPr lang="ru-RU" altLang="ko-KR" sz="1100" dirty="0" smtClean="0"/>
              <a:t>предоставляет две программы</a:t>
            </a:r>
            <a:r>
              <a:rPr lang="en-US" altLang="ko-KR" sz="1100" dirty="0" smtClean="0"/>
              <a:t> </a:t>
            </a:r>
            <a:r>
              <a:rPr lang="en-US" altLang="ko-KR" sz="1100" dirty="0"/>
              <a:t>TESOL – Pre-TESOL </a:t>
            </a:r>
            <a:r>
              <a:rPr lang="ru-RU" altLang="ko-KR" sz="1100" dirty="0" smtClean="0"/>
              <a:t>и </a:t>
            </a:r>
            <a:r>
              <a:rPr lang="en-US" altLang="ko-KR" sz="1100" dirty="0" smtClean="0"/>
              <a:t>TESOL</a:t>
            </a:r>
            <a:r>
              <a:rPr lang="en-US" altLang="ko-KR" sz="1100" dirty="0"/>
              <a:t>. </a:t>
            </a:r>
          </a:p>
          <a:p>
            <a:r>
              <a:rPr lang="en-US" altLang="ko-KR" sz="1100" b="1" dirty="0">
                <a:solidFill>
                  <a:srgbClr val="FF0000"/>
                </a:solidFill>
              </a:rPr>
              <a:t>Pre-TESOL</a:t>
            </a:r>
            <a:r>
              <a:rPr lang="en-US" altLang="ko-KR" sz="1100" dirty="0"/>
              <a:t> </a:t>
            </a:r>
            <a:r>
              <a:rPr lang="ru-RU" altLang="ko-KR" sz="1100" dirty="0" smtClean="0"/>
              <a:t>подходит тем студентам, которые хотят повысить свое знание Английского языка , а также узнать основные аспекты</a:t>
            </a:r>
            <a:r>
              <a:rPr lang="ru-RU" altLang="ko-KR" sz="1100" dirty="0"/>
              <a:t> </a:t>
            </a:r>
            <a:r>
              <a:rPr lang="en-US" altLang="ko-KR" sz="1100" dirty="0" smtClean="0"/>
              <a:t>TESOL </a:t>
            </a:r>
            <a:r>
              <a:rPr lang="ru-RU" altLang="ko-KR" sz="1100" dirty="0" smtClean="0"/>
              <a:t>.</a:t>
            </a:r>
            <a:endParaRPr lang="en-US" altLang="ko-KR" sz="1100" dirty="0"/>
          </a:p>
          <a:p>
            <a:r>
              <a:rPr lang="en-US" altLang="ko-KR" sz="1100" b="1" dirty="0">
                <a:solidFill>
                  <a:srgbClr val="FF0000"/>
                </a:solidFill>
              </a:rPr>
              <a:t>TESOL</a:t>
            </a:r>
            <a:r>
              <a:rPr lang="en-US" altLang="ko-KR" sz="1100" dirty="0">
                <a:solidFill>
                  <a:srgbClr val="FF0000"/>
                </a:solidFill>
              </a:rPr>
              <a:t> Intensive </a:t>
            </a:r>
            <a:r>
              <a:rPr lang="ru-RU" altLang="ko-KR" sz="1100" dirty="0" smtClean="0"/>
              <a:t>основывается на разных методах и аспектах преподавания Английского языка и дает студентам возможность практиковаться в реальных условиях в специально оборудованных классах.</a:t>
            </a:r>
            <a:endParaRPr lang="en-US" altLang="ko-KR" sz="1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114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МЕТОДЫ АКАДЕМИИ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133455" y="2331715"/>
            <a:ext cx="3983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Communicative</a:t>
            </a:r>
            <a:r>
              <a:rPr lang="ja-JP" altLang="en-US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Method</a:t>
            </a:r>
            <a:endParaRPr kumimoji="1" lang="ja-JP" altLang="en-US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44" b="50071"/>
          <a:stretch/>
        </p:blipFill>
        <p:spPr>
          <a:xfrm>
            <a:off x="2445262" y="916983"/>
            <a:ext cx="5491040" cy="1320958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1125095" y="3597645"/>
            <a:ext cx="5018256" cy="3345503"/>
            <a:chOff x="1362559" y="2972956"/>
            <a:chExt cx="3239642" cy="2159761"/>
          </a:xfrm>
        </p:grpSpPr>
        <p:graphicFrame>
          <p:nvGraphicFramePr>
            <p:cNvPr id="20" name="図表 19"/>
            <p:cNvGraphicFramePr/>
            <p:nvPr>
              <p:extLst>
                <p:ext uri="{D42A27DB-BD31-4B8C-83A1-F6EECF244321}">
                  <p14:modId xmlns:p14="http://schemas.microsoft.com/office/powerpoint/2010/main" xmlns="" val="2854672951"/>
                </p:ext>
              </p:extLst>
            </p:nvPr>
          </p:nvGraphicFramePr>
          <p:xfrm>
            <a:off x="1362559" y="2972956"/>
            <a:ext cx="3239642" cy="21597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22" name="正方形/長方形 21"/>
            <p:cNvSpPr/>
            <p:nvPr/>
          </p:nvSpPr>
          <p:spPr>
            <a:xfrm>
              <a:off x="2419718" y="3714765"/>
              <a:ext cx="2182483" cy="536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400" b="1" dirty="0">
                  <a:solidFill>
                    <a:schemeClr val="bg1"/>
                  </a:solidFill>
                </a:rPr>
                <a:t>ACTIVE</a:t>
              </a:r>
              <a:br>
                <a:rPr lang="en-US" altLang="ja-JP" sz="2400" b="1" dirty="0">
                  <a:solidFill>
                    <a:schemeClr val="bg1"/>
                  </a:solidFill>
                </a:rPr>
              </a:br>
              <a:r>
                <a:rPr lang="en-US" altLang="ja-JP" sz="2400" b="1" dirty="0">
                  <a:solidFill>
                    <a:schemeClr val="bg1"/>
                  </a:solidFill>
                </a:rPr>
                <a:t>LISTENING</a:t>
              </a:r>
              <a:endParaRPr lang="ja-JP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5342209" y="4382285"/>
            <a:ext cx="371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Наши инструменты и методы для </a:t>
            </a:r>
            <a:r>
              <a:rPr lang="en-US" dirty="0" smtClean="0"/>
              <a:t> Communicative Language Teaching </a:t>
            </a:r>
            <a:r>
              <a:rPr lang="ru-RU" dirty="0" smtClean="0"/>
              <a:t>это</a:t>
            </a:r>
            <a:r>
              <a:rPr lang="en-US" dirty="0" smtClean="0"/>
              <a:t> </a:t>
            </a:r>
            <a:r>
              <a:rPr lang="en-US" dirty="0"/>
              <a:t>PREP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en-US" dirty="0"/>
              <a:t>Active Listening (RRR). </a:t>
            </a:r>
            <a:endParaRPr lang="en-PH" dirty="0"/>
          </a:p>
        </p:txBody>
      </p:sp>
      <p:cxnSp>
        <p:nvCxnSpPr>
          <p:cNvPr id="16" name="直線コネクタ 15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2689105"/>
            <a:ext cx="634430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Communicative Language Teaching (CLT), </a:t>
            </a:r>
            <a:r>
              <a:rPr lang="ru-RU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или коммуникативный подход</a:t>
            </a:r>
            <a:r>
              <a:rPr lang="en-US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это метод обучения языку, который </a:t>
            </a:r>
            <a:r>
              <a:rPr lang="en-US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IDEA </a:t>
            </a:r>
            <a:r>
              <a:rPr lang="en-US" sz="1400" dirty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Academia </a:t>
            </a:r>
            <a:r>
              <a:rPr lang="ru-RU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применяет в большинстве своих классов</a:t>
            </a:r>
            <a:r>
              <a:rPr lang="en-US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 </a:t>
            </a:r>
            <a:r>
              <a:rPr lang="ru-RU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Он акцентируется на</a:t>
            </a:r>
            <a:r>
              <a:rPr lang="en-US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коммуникации как на средстве, так и на коммуникации самой, которая является конечной целью обучения</a:t>
            </a:r>
            <a:r>
              <a:rPr lang="en-US" sz="1400" dirty="0" smtClean="0">
                <a:latin typeface="Cambria" panose="020405030504060302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en-PH" sz="14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910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МЕТОДЫ АКАДЕМИИ</a:t>
            </a: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133455" y="2331715"/>
            <a:ext cx="3983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Communicative</a:t>
            </a:r>
            <a:r>
              <a:rPr lang="ja-JP" altLang="en-US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Method</a:t>
            </a:r>
          </a:p>
          <a:p>
            <a:pPr algn="ctr"/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 PREP Method -</a:t>
            </a:r>
            <a:endParaRPr kumimoji="1" lang="ja-JP" altLang="en-US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2126527" y="3295286"/>
            <a:ext cx="1586572" cy="129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3838654" y="3295286"/>
            <a:ext cx="1586572" cy="1293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5538108" y="3295286"/>
            <a:ext cx="1586572" cy="1293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7237563" y="3295286"/>
            <a:ext cx="1586572" cy="1293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>
          <a:xfrm>
            <a:off x="2445262" y="3834340"/>
            <a:ext cx="5998051" cy="289918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2454706" y="3591639"/>
            <a:ext cx="945735" cy="707886"/>
            <a:chOff x="2410434" y="3571556"/>
            <a:chExt cx="945735" cy="707886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2688999" y="3816504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OINT</a:t>
              </a: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410434" y="3571556"/>
              <a:ext cx="4571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solidFill>
                    <a:schemeClr val="accent4">
                      <a:lumMod val="75000"/>
                    </a:schemeClr>
                  </a:solidFill>
                </a:rPr>
                <a:t>P</a:t>
              </a:r>
              <a:endParaRPr kumimoji="1" lang="ja-JP" altLang="en-US" sz="4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027839" y="3591639"/>
            <a:ext cx="1187151" cy="707886"/>
            <a:chOff x="4044933" y="3571556"/>
            <a:chExt cx="1187151" cy="707886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4381787" y="3828604"/>
              <a:ext cx="850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EASON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044933" y="3571556"/>
              <a:ext cx="4732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solidFill>
                    <a:schemeClr val="accent4">
                      <a:lumMod val="75000"/>
                    </a:schemeClr>
                  </a:solidFill>
                </a:rPr>
                <a:t>R</a:t>
              </a:r>
              <a:endParaRPr kumimoji="1" lang="ja-JP" altLang="en-US" sz="4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5685382" y="3591639"/>
            <a:ext cx="1292023" cy="707886"/>
            <a:chOff x="5649683" y="3593886"/>
            <a:chExt cx="1292023" cy="707886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5915463" y="3836587"/>
              <a:ext cx="102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VIDENCE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649683" y="3593886"/>
              <a:ext cx="4347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solidFill>
                    <a:schemeClr val="accent4">
                      <a:lumMod val="75000"/>
                    </a:schemeClr>
                  </a:solidFill>
                </a:rPr>
                <a:t>E</a:t>
              </a:r>
              <a:endParaRPr kumimoji="1" lang="ja-JP" altLang="en-US" sz="4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7557981" y="3591639"/>
            <a:ext cx="945735" cy="707886"/>
            <a:chOff x="5859442" y="5791986"/>
            <a:chExt cx="945735" cy="707886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6138007" y="6036934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OINT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859442" y="5791986"/>
              <a:ext cx="4571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solidFill>
                    <a:schemeClr val="accent4">
                      <a:lumMod val="75000"/>
                    </a:schemeClr>
                  </a:solidFill>
                </a:rPr>
                <a:t>P</a:t>
              </a:r>
              <a:endParaRPr kumimoji="1" lang="ja-JP" altLang="en-US" sz="4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2384606" y="4884639"/>
            <a:ext cx="653668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	PREP </a:t>
            </a:r>
            <a:r>
              <a:rPr lang="ru-RU" sz="1400" dirty="0" smtClean="0"/>
              <a:t>причинно-следственный метод в построении ответа или формировании мнения во время разговора</a:t>
            </a:r>
            <a:r>
              <a:rPr lang="en-US" sz="1400" dirty="0" smtClean="0"/>
              <a:t>. </a:t>
            </a:r>
            <a:r>
              <a:rPr lang="ru-RU" sz="1400" dirty="0" smtClean="0"/>
              <a:t>Это логический способ общения с правильным порядком выражения мыслей или идей:</a:t>
            </a:r>
            <a:r>
              <a:rPr lang="en-US" sz="1400" dirty="0" smtClean="0"/>
              <a:t> </a:t>
            </a:r>
            <a:r>
              <a:rPr lang="en-US" sz="1400" dirty="0"/>
              <a:t>(1) </a:t>
            </a:r>
            <a:r>
              <a:rPr lang="ru-RU" sz="1400" dirty="0" smtClean="0"/>
              <a:t>выразить суть</a:t>
            </a:r>
            <a:r>
              <a:rPr lang="en-US" sz="1400" dirty="0" smtClean="0"/>
              <a:t>, </a:t>
            </a:r>
            <a:r>
              <a:rPr lang="en-US" sz="1400" dirty="0"/>
              <a:t>(2) </a:t>
            </a:r>
            <a:r>
              <a:rPr lang="ru-RU" sz="1400" dirty="0" smtClean="0"/>
              <a:t>аргументировать </a:t>
            </a:r>
            <a:r>
              <a:rPr lang="en-US" sz="1400" dirty="0" smtClean="0"/>
              <a:t>(3</a:t>
            </a:r>
            <a:r>
              <a:rPr lang="en-US" sz="1400" dirty="0"/>
              <a:t>) </a:t>
            </a:r>
            <a:r>
              <a:rPr lang="ru-RU" sz="1400" dirty="0" smtClean="0"/>
              <a:t>поддержать аргументы с помощью примеров и следствий</a:t>
            </a:r>
            <a:r>
              <a:rPr lang="en-US" sz="1400" dirty="0" smtClean="0"/>
              <a:t>, </a:t>
            </a:r>
            <a:r>
              <a:rPr lang="ru-RU" sz="1400" dirty="0" smtClean="0"/>
              <a:t>и</a:t>
            </a:r>
            <a:r>
              <a:rPr lang="en-US" sz="1400" dirty="0" smtClean="0"/>
              <a:t> </a:t>
            </a:r>
            <a:r>
              <a:rPr lang="en-US" sz="1400" dirty="0"/>
              <a:t>(4) </a:t>
            </a:r>
            <a:r>
              <a:rPr lang="ru-RU" sz="1400" dirty="0" smtClean="0"/>
              <a:t>сформировать заключение, которое будет отражать суть сказанного</a:t>
            </a:r>
            <a:r>
              <a:rPr lang="en-US" sz="1400" dirty="0" smtClean="0"/>
              <a:t>. </a:t>
            </a:r>
            <a:endParaRPr lang="en-PH" sz="1400" dirty="0"/>
          </a:p>
          <a:p>
            <a:r>
              <a:rPr lang="en-US" sz="1400" dirty="0"/>
              <a:t>	</a:t>
            </a:r>
            <a:r>
              <a:rPr lang="ru-RU" sz="1400" dirty="0" smtClean="0"/>
              <a:t>Изпользуя</a:t>
            </a:r>
            <a:r>
              <a:rPr lang="en-US" sz="1400" dirty="0" smtClean="0"/>
              <a:t> </a:t>
            </a:r>
            <a:r>
              <a:rPr lang="en-US" sz="1400" dirty="0"/>
              <a:t>PREP, </a:t>
            </a:r>
            <a:r>
              <a:rPr lang="ru-RU" sz="1400" dirty="0" smtClean="0"/>
              <a:t>студент изучающий язык способен логично выражать свое мнение и в правильном порядке, понятном и приемлемом для общения на Английском языке</a:t>
            </a:r>
            <a:r>
              <a:rPr lang="en-US" sz="1400" dirty="0" smtClean="0"/>
              <a:t>. </a:t>
            </a:r>
            <a:endParaRPr lang="en-PH" sz="1400" dirty="0"/>
          </a:p>
          <a:p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 </a:t>
            </a:r>
            <a:endParaRPr lang="ja-JP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6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08"/>
          <a:stretch/>
        </p:blipFill>
        <p:spPr>
          <a:xfrm>
            <a:off x="2126527" y="708634"/>
            <a:ext cx="6794763" cy="1623081"/>
          </a:xfrm>
          <a:prstGeom prst="rect">
            <a:avLst/>
          </a:prstGeom>
        </p:spPr>
      </p:pic>
      <p:sp>
        <p:nvSpPr>
          <p:cNvPr id="38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201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МЕТОДЫ АКАДЕМИИ</a:t>
            </a: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2914646" y="2331715"/>
            <a:ext cx="4421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Communicative</a:t>
            </a:r>
            <a:r>
              <a:rPr lang="ja-JP" altLang="en-US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Method</a:t>
            </a:r>
          </a:p>
          <a:p>
            <a:pPr algn="ctr"/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 Active Listening Method -</a:t>
            </a:r>
            <a:endParaRPr kumimoji="1" lang="ja-JP" altLang="en-US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2733196" y="3256486"/>
            <a:ext cx="1586572" cy="1293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4445323" y="3256486"/>
            <a:ext cx="1586572" cy="129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6144777" y="3256486"/>
            <a:ext cx="1586572" cy="129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矢印 40"/>
          <p:cNvSpPr/>
          <p:nvPr/>
        </p:nvSpPr>
        <p:spPr>
          <a:xfrm>
            <a:off x="3051932" y="3795540"/>
            <a:ext cx="4439114" cy="28991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グループ化 41"/>
          <p:cNvGrpSpPr/>
          <p:nvPr/>
        </p:nvGrpSpPr>
        <p:grpSpPr>
          <a:xfrm>
            <a:off x="3026202" y="3552839"/>
            <a:ext cx="1062241" cy="707886"/>
            <a:chOff x="2410434" y="3571556"/>
            <a:chExt cx="1062241" cy="707886"/>
          </a:xfrm>
        </p:grpSpPr>
        <p:sp>
          <p:nvSpPr>
            <p:cNvPr id="43" name="テキスト ボックス 42"/>
            <p:cNvSpPr txBox="1"/>
            <p:nvPr/>
          </p:nvSpPr>
          <p:spPr>
            <a:xfrm>
              <a:off x="2688999" y="3816504"/>
              <a:ext cx="78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 </a:t>
              </a:r>
              <a:r>
                <a:rPr lang="en-US" altLang="ja-JP" b="1" dirty="0" err="1"/>
                <a:t>epeat</a:t>
              </a:r>
              <a:endParaRPr lang="en-US" altLang="ja-JP" b="1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410434" y="3571556"/>
              <a:ext cx="4732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solidFill>
                    <a:srgbClr val="C00000"/>
                  </a:solidFill>
                </a:rPr>
                <a:t>R</a:t>
              </a:r>
              <a:endParaRPr kumimoji="1" lang="ja-JP" altLang="en-US" sz="4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5" name="グループ化 44"/>
          <p:cNvGrpSpPr/>
          <p:nvPr/>
        </p:nvGrpSpPr>
        <p:grpSpPr>
          <a:xfrm>
            <a:off x="4740012" y="3552839"/>
            <a:ext cx="927080" cy="707886"/>
            <a:chOff x="4044933" y="3571556"/>
            <a:chExt cx="927080" cy="707886"/>
          </a:xfrm>
        </p:grpSpPr>
        <p:sp>
          <p:nvSpPr>
            <p:cNvPr id="46" name="テキスト ボックス 45"/>
            <p:cNvSpPr txBox="1"/>
            <p:nvPr/>
          </p:nvSpPr>
          <p:spPr>
            <a:xfrm>
              <a:off x="4381787" y="3828604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/>
                <a:t>eact</a:t>
              </a:r>
              <a:endParaRPr lang="en-US" altLang="ja-JP" b="1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4044933" y="3571556"/>
              <a:ext cx="4732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solidFill>
                    <a:srgbClr val="C00000"/>
                  </a:solidFill>
                </a:rPr>
                <a:t>R</a:t>
              </a:r>
              <a:endParaRPr kumimoji="1" lang="ja-JP" altLang="en-US" sz="4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6397555" y="3552839"/>
            <a:ext cx="907302" cy="707886"/>
            <a:chOff x="5649683" y="3593886"/>
            <a:chExt cx="907302" cy="707886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5915463" y="3836587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 dirty="0"/>
                <a:t> </a:t>
              </a:r>
              <a:r>
                <a:rPr lang="en-US" altLang="ja-JP" b="1" dirty="0" err="1"/>
                <a:t>eply</a:t>
              </a:r>
              <a:endParaRPr lang="en-US" altLang="ja-JP" b="1" dirty="0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5649683" y="3593886"/>
              <a:ext cx="4732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solidFill>
                    <a:srgbClr val="C00000"/>
                  </a:solidFill>
                </a:rPr>
                <a:t>R</a:t>
              </a:r>
              <a:endParaRPr kumimoji="1" lang="ja-JP" altLang="en-US" sz="4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2047264" y="4672279"/>
            <a:ext cx="70012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Использование</a:t>
            </a:r>
            <a:r>
              <a:rPr lang="en-US" sz="1600" dirty="0" smtClean="0"/>
              <a:t> </a:t>
            </a:r>
            <a:r>
              <a:rPr lang="en-US" sz="1600" dirty="0"/>
              <a:t>Active Listening </a:t>
            </a:r>
            <a:r>
              <a:rPr lang="ru-RU" sz="1600" dirty="0" smtClean="0"/>
              <a:t>на занятиях это способ </a:t>
            </a:r>
            <a:r>
              <a:rPr lang="ru-RU" sz="1600" dirty="0"/>
              <a:t>научиться для студентов </a:t>
            </a:r>
            <a:r>
              <a:rPr lang="ru-RU" sz="1600" dirty="0" smtClean="0"/>
              <a:t>, не только распознать то что они услышали</a:t>
            </a:r>
            <a:r>
              <a:rPr lang="en-US" sz="1600" dirty="0" smtClean="0"/>
              <a:t>, </a:t>
            </a:r>
            <a:r>
              <a:rPr lang="ru-RU" sz="1600" dirty="0" smtClean="0"/>
              <a:t>но и осмыслить </a:t>
            </a:r>
            <a:r>
              <a:rPr lang="en-US" sz="1600" dirty="0" smtClean="0"/>
              <a:t>(REPEAT</a:t>
            </a:r>
            <a:r>
              <a:rPr lang="ru-RU" sz="1600" dirty="0" smtClean="0"/>
              <a:t> (Повторяя)</a:t>
            </a:r>
            <a:r>
              <a:rPr lang="en-US" sz="1600" dirty="0" smtClean="0"/>
              <a:t> </a:t>
            </a:r>
            <a:r>
              <a:rPr lang="ru-RU" sz="1600" dirty="0" smtClean="0"/>
              <a:t>ключевые факты из услышанного</a:t>
            </a:r>
            <a:r>
              <a:rPr lang="en-US" sz="1600" dirty="0" smtClean="0"/>
              <a:t>), </a:t>
            </a:r>
            <a:r>
              <a:rPr lang="ru-RU" sz="1600" dirty="0" smtClean="0"/>
              <a:t>выражая свое мнение и понимание</a:t>
            </a:r>
            <a:r>
              <a:rPr lang="en-US" sz="1600" dirty="0" smtClean="0"/>
              <a:t> </a:t>
            </a:r>
            <a:r>
              <a:rPr lang="en-US" sz="1600" dirty="0"/>
              <a:t>(REACT) </a:t>
            </a:r>
            <a:r>
              <a:rPr lang="ru-RU" sz="1600" dirty="0" smtClean="0"/>
              <a:t>и</a:t>
            </a:r>
            <a:r>
              <a:rPr lang="en-US" sz="1600" dirty="0" smtClean="0"/>
              <a:t> </a:t>
            </a:r>
            <a:r>
              <a:rPr lang="ru-RU" sz="1600" dirty="0" smtClean="0"/>
              <a:t>комментируя или высказывая свою точку зрения </a:t>
            </a:r>
            <a:r>
              <a:rPr lang="en-US" sz="1600" dirty="0" smtClean="0"/>
              <a:t>(REPLY</a:t>
            </a:r>
            <a:r>
              <a:rPr lang="en-US" sz="1600" dirty="0"/>
              <a:t>).   </a:t>
            </a:r>
            <a:endParaRPr lang="en-PH" sz="1600" dirty="0"/>
          </a:p>
          <a:p>
            <a:r>
              <a:rPr lang="en-US" sz="1600" dirty="0"/>
              <a:t>	Active Listening </a:t>
            </a:r>
            <a:r>
              <a:rPr lang="ru-RU" sz="1600" dirty="0" smtClean="0"/>
              <a:t>- это следующий шаг для тех, кто изучает второй язык: научиться понимать</a:t>
            </a:r>
            <a:r>
              <a:rPr lang="en-US" sz="1600" dirty="0" smtClean="0"/>
              <a:t> </a:t>
            </a:r>
            <a:r>
              <a:rPr lang="ru-RU" sz="1600" dirty="0" smtClean="0"/>
              <a:t>и</a:t>
            </a:r>
            <a:r>
              <a:rPr lang="en-US" sz="1600" dirty="0" smtClean="0"/>
              <a:t> </a:t>
            </a:r>
            <a:r>
              <a:rPr lang="ru-RU" sz="1600" dirty="0" smtClean="0"/>
              <a:t>принимать активное участие в диалоге на Английском</a:t>
            </a:r>
            <a:r>
              <a:rPr lang="en-US" sz="1600" dirty="0" smtClean="0"/>
              <a:t>.  </a:t>
            </a:r>
            <a:endParaRPr lang="en-PH" sz="1600" dirty="0"/>
          </a:p>
        </p:txBody>
      </p:sp>
      <p:cxnSp>
        <p:nvCxnSpPr>
          <p:cNvPr id="23" name="直線コネクタ 22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5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91" b="19812"/>
          <a:stretch/>
        </p:blipFill>
        <p:spPr>
          <a:xfrm>
            <a:off x="2063793" y="749382"/>
            <a:ext cx="6906812" cy="1620983"/>
          </a:xfrm>
          <a:prstGeom prst="rect">
            <a:avLst/>
          </a:prstGeom>
        </p:spPr>
      </p:pic>
      <p:sp>
        <p:nvSpPr>
          <p:cNvPr id="27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583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円/楕円 15"/>
          <p:cNvSpPr/>
          <p:nvPr/>
        </p:nvSpPr>
        <p:spPr>
          <a:xfrm>
            <a:off x="3603501" y="2452357"/>
            <a:ext cx="3550843" cy="3550843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4269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IDEA ENGLISH NETWORK</a:t>
            </a:r>
            <a:endParaRPr kumimoji="1" lang="ja-JP" alt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8849" y="2377408"/>
            <a:ext cx="1960097" cy="130287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9775" y="2377408"/>
            <a:ext cx="1960097" cy="130659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674" y="4268412"/>
            <a:ext cx="1906757" cy="103144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6998" y="5224389"/>
            <a:ext cx="1564108" cy="1146767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2055491" y="898677"/>
            <a:ext cx="674732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14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IDEA ENGLISH NETWORK </a:t>
            </a:r>
            <a:r>
              <a:rPr lang="ru-RU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состоит из </a:t>
            </a:r>
            <a:r>
              <a:rPr lang="en-US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IDEA </a:t>
            </a:r>
            <a:r>
              <a:rPr lang="en-US" altLang="ja-JP" sz="14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CEBU, </a:t>
            </a:r>
            <a:r>
              <a:rPr lang="en-GB" altLang="ja-JP" sz="1400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TOP ESL (ONLINE)</a:t>
            </a:r>
            <a:r>
              <a:rPr lang="en-US" altLang="ja-JP" sz="14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, </a:t>
            </a:r>
            <a:r>
              <a:rPr lang="ru-RU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недавно открытой</a:t>
            </a:r>
            <a:r>
              <a:rPr lang="en-US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4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IDEA ACADEMIA.</a:t>
            </a:r>
            <a:endParaRPr lang="ja-JP" altLang="ja-JP" sz="1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Мы гордимся интеграцией</a:t>
            </a:r>
            <a:r>
              <a:rPr lang="en-US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4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CEFR (Common European Framework of Reference for Languages), PREP </a:t>
            </a:r>
            <a:r>
              <a:rPr lang="ru-RU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и</a:t>
            </a:r>
            <a:r>
              <a:rPr lang="en-US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ru-RU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методом </a:t>
            </a:r>
            <a:r>
              <a:rPr lang="en-US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Active </a:t>
            </a:r>
            <a:r>
              <a:rPr lang="en-US" altLang="ja-JP" sz="14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Listening </a:t>
            </a:r>
            <a:r>
              <a:rPr lang="ru-RU" altLang="ja-JP" sz="140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в нашей программе, с целью достичь эффективной разговорной программы.</a:t>
            </a:r>
            <a:endParaRPr lang="ja-JP" altLang="ja-JP" sz="1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sz="9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ja-JP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6562" y="4426027"/>
            <a:ext cx="2875354" cy="539129"/>
          </a:xfrm>
          <a:prstGeom prst="rect">
            <a:avLst/>
          </a:prstGeom>
        </p:spPr>
      </p:pic>
      <p:pic>
        <p:nvPicPr>
          <p:cNvPr id="24" name="図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8899" y="3909780"/>
            <a:ext cx="1771650" cy="1571625"/>
          </a:xfrm>
          <a:prstGeom prst="rect">
            <a:avLst/>
          </a:prstGeom>
        </p:spPr>
      </p:pic>
      <p:sp>
        <p:nvSpPr>
          <p:cNvPr id="25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82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5553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CUSTOMIZE</a:t>
            </a:r>
            <a:r>
              <a:rPr lang="ja-JP" altLang="en-US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　</a:t>
            </a:r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DORMITORY</a:t>
            </a:r>
            <a:r>
              <a:rPr lang="ja-JP" altLang="en-US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　</a:t>
            </a:r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STYLE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154838" y="2245451"/>
            <a:ext cx="43492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3 Типа Общежитий</a:t>
            </a:r>
          </a:p>
          <a:p>
            <a:pPr algn="ctr"/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kumimoji="1" lang="ru-RU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Свободный Стиль Проживания</a:t>
            </a: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</a:t>
            </a:r>
            <a:endParaRPr kumimoji="1" lang="ja-JP" altLang="en-US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" t="14621" r="-944" b="53912"/>
          <a:stretch/>
        </p:blipFill>
        <p:spPr>
          <a:xfrm>
            <a:off x="2541043" y="916983"/>
            <a:ext cx="5558358" cy="129396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769" b="7282"/>
          <a:stretch/>
        </p:blipFill>
        <p:spPr>
          <a:xfrm>
            <a:off x="2541043" y="882477"/>
            <a:ext cx="5608863" cy="132846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212253" y="2929210"/>
            <a:ext cx="663149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ja-JP" sz="1400" dirty="0" smtClean="0"/>
              <a:t>Помимо</a:t>
            </a:r>
            <a:r>
              <a:rPr lang="en-US" altLang="ja-JP" sz="1400" dirty="0" smtClean="0"/>
              <a:t>, </a:t>
            </a:r>
            <a:r>
              <a:rPr lang="ru-RU" altLang="ja-JP" sz="1400" dirty="0" smtClean="0"/>
              <a:t>размещения в обычных студенческих общежитиях</a:t>
            </a:r>
            <a:r>
              <a:rPr lang="en-US" altLang="ja-JP" sz="1400" dirty="0" smtClean="0"/>
              <a:t> </a:t>
            </a:r>
            <a:r>
              <a:rPr lang="ru-RU" altLang="ja-JP" sz="1400" dirty="0" smtClean="0"/>
              <a:t>имеется возможность размещения в отеле.</a:t>
            </a:r>
            <a:r>
              <a:rPr lang="en-US" altLang="ja-JP" sz="1400" dirty="0" smtClean="0"/>
              <a:t> </a:t>
            </a:r>
            <a:r>
              <a:rPr lang="ru-RU" altLang="ja-JP" sz="1400" dirty="0" smtClean="0"/>
              <a:t>Проживание для </a:t>
            </a:r>
            <a:r>
              <a:rPr lang="en-US" altLang="ja-JP" sz="1400" dirty="0" smtClean="0"/>
              <a:t>VIP </a:t>
            </a:r>
            <a:r>
              <a:rPr lang="ru-RU" altLang="ja-JP" sz="1400" dirty="0" smtClean="0"/>
              <a:t>и знаминитостей возможно в отдельном здании</a:t>
            </a:r>
            <a:r>
              <a:rPr lang="en-US" altLang="ja-JP" sz="1400" dirty="0" smtClean="0"/>
              <a:t>.</a:t>
            </a: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ru-RU" altLang="ja-JP" sz="1400" dirty="0" smtClean="0"/>
              <a:t>Места для проживания на Филиппинах </a:t>
            </a:r>
            <a:r>
              <a:rPr lang="en-US" altLang="ja-JP" sz="1400" dirty="0" smtClean="0"/>
              <a:t> </a:t>
            </a:r>
            <a:r>
              <a:rPr lang="ru-RU" altLang="ja-JP" sz="1400" dirty="0" smtClean="0"/>
              <a:t>обычно расположены в одном здании со школой.  </a:t>
            </a:r>
            <a:r>
              <a:rPr lang="en-US" altLang="ja-JP" sz="1400" dirty="0" smtClean="0"/>
              <a:t>ACADEMIA </a:t>
            </a:r>
            <a:r>
              <a:rPr lang="ru-RU" altLang="ja-JP" sz="1400" dirty="0" smtClean="0"/>
              <a:t>предоставляет студентам выбор</a:t>
            </a:r>
            <a:r>
              <a:rPr lang="en-US" altLang="ja-JP" sz="1400" dirty="0" smtClean="0"/>
              <a:t> </a:t>
            </a:r>
            <a:r>
              <a:rPr lang="ru-RU" altLang="ja-JP" sz="1400" dirty="0" smtClean="0"/>
              <a:t>любого из представленных вариантов размещения</a:t>
            </a:r>
            <a:r>
              <a:rPr lang="en-US" altLang="ja-JP" sz="1400" dirty="0" smtClean="0"/>
              <a:t>.</a:t>
            </a:r>
            <a:r>
              <a:rPr lang="en-US" altLang="ja-JP" sz="1400" dirty="0"/>
              <a:t/>
            </a:r>
            <a:br>
              <a:rPr lang="en-US" altLang="ja-JP" sz="1400" dirty="0"/>
            </a:br>
            <a:r>
              <a:rPr lang="en-US" altLang="ja-JP" sz="1400" dirty="0"/>
              <a:t>ACADEMIA – </a:t>
            </a:r>
            <a:r>
              <a:rPr lang="ru-RU" altLang="ja-JP" sz="1400" dirty="0"/>
              <a:t>это лучшее </a:t>
            </a:r>
            <a:r>
              <a:rPr lang="ru-RU" altLang="ja-JP" sz="1400" dirty="0" smtClean="0"/>
              <a:t>место, чтобы выбрав свой стиль </a:t>
            </a:r>
            <a:r>
              <a:rPr lang="en-US" altLang="ja-JP" sz="1400" dirty="0" smtClean="0"/>
              <a:t>, </a:t>
            </a:r>
            <a:r>
              <a:rPr lang="ru-RU" altLang="ja-JP" sz="1400" dirty="0" smtClean="0"/>
              <a:t>и проживая в благоприятных условиях</a:t>
            </a:r>
            <a:r>
              <a:rPr lang="en-US" altLang="ja-JP" sz="1400" dirty="0" smtClean="0"/>
              <a:t>,</a:t>
            </a:r>
            <a:r>
              <a:rPr lang="ru-RU" altLang="ja-JP" sz="1400" dirty="0" smtClean="0"/>
              <a:t> студенты могли</a:t>
            </a:r>
            <a:r>
              <a:rPr lang="en-US" altLang="ja-JP" sz="1400" dirty="0" smtClean="0"/>
              <a:t> </a:t>
            </a:r>
            <a:r>
              <a:rPr lang="ru-RU" altLang="ja-JP" sz="1400" dirty="0" smtClean="0"/>
              <a:t>продвигаться от цели к цели</a:t>
            </a:r>
            <a:r>
              <a:rPr lang="en-US" altLang="ja-JP" sz="1400" dirty="0" smtClean="0"/>
              <a:t>. </a:t>
            </a:r>
            <a:r>
              <a:rPr lang="en-US" altLang="ja-JP" sz="1400" dirty="0"/>
              <a:t/>
            </a:r>
            <a:br>
              <a:rPr lang="en-US" altLang="ja-JP" sz="1400" dirty="0"/>
            </a:br>
            <a:r>
              <a:rPr lang="ru-RU" altLang="ja-JP" sz="1400" dirty="0" smtClean="0"/>
              <a:t>Студенты находятся в благоприятной атмосфере и обслуживаются на высшем уровне, что максимально способствует их обучению</a:t>
            </a:r>
            <a:r>
              <a:rPr lang="en-US" altLang="ja-JP" sz="1400" dirty="0" smtClean="0"/>
              <a:t>.</a:t>
            </a:r>
            <a:endParaRPr lang="ja-JP" altLang="en-US" sz="1400" dirty="0">
              <a:latin typeface="Century" panose="02040604050505020304" pitchFamily="18" charset="0"/>
            </a:endParaRPr>
          </a:p>
          <a:p>
            <a:pPr>
              <a:lnSpc>
                <a:spcPct val="200000"/>
              </a:lnSpc>
            </a:pPr>
            <a:endParaRPr kumimoji="1" lang="ja-JP" altLang="en-US" sz="800" dirty="0">
              <a:latin typeface="Century" panose="02040604050505020304" pitchFamily="18" charset="0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902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489432" y="2340341"/>
            <a:ext cx="36615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3 Вида Проживания</a:t>
            </a:r>
          </a:p>
          <a:p>
            <a:pPr algn="ctr"/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kumimoji="1" lang="ru-RU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Студенческое Общежитие</a:t>
            </a: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</a:t>
            </a:r>
            <a:endParaRPr kumimoji="1" lang="ja-JP" altLang="en-US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5013370"/>
              </p:ext>
            </p:extLst>
          </p:nvPr>
        </p:nvGraphicFramePr>
        <p:xfrm>
          <a:off x="2446149" y="5089622"/>
          <a:ext cx="6163010" cy="138161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74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74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29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37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814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73948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Студенческое общежитие</a:t>
                      </a:r>
                      <a:endParaRPr lang="en-US" sz="800" b="1" i="0" u="none" strike="noStrike" baseline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u="none" strike="noStrike" dirty="0">
                          <a:effectLst/>
                        </a:rPr>
                        <a:t>　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Single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Twin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Triple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Тип Комнаты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</a:rPr>
                        <a:t>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</a:rPr>
                        <a:t>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</a:rPr>
                        <a:t>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Коммендантский час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Пон-Суб</a:t>
                      </a:r>
                      <a:r>
                        <a:rPr lang="en-US" altLang="ja-JP" sz="800" u="none" strike="noStrike" dirty="0" smtClean="0">
                          <a:effectLst/>
                        </a:rPr>
                        <a:t>:</a:t>
                      </a:r>
                      <a:r>
                        <a:rPr lang="ja-JP" altLang="en-US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ja-JP" sz="800" u="none" strike="noStrike" baseline="0" dirty="0">
                          <a:effectLst/>
                        </a:rPr>
                        <a:t>23:00 ~ </a:t>
                      </a:r>
                      <a:r>
                        <a:rPr lang="en-US" altLang="ja-JP" sz="800" u="none" strike="noStrike" baseline="0" dirty="0" smtClean="0">
                          <a:effectLst/>
                        </a:rPr>
                        <a:t>6:00</a:t>
                      </a:r>
                      <a:r>
                        <a:rPr lang="ru-RU" altLang="ja-JP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ja-JP" sz="800" u="none" strike="noStrike" baseline="0" dirty="0" smtClean="0">
                          <a:effectLst/>
                        </a:rPr>
                        <a:t>AM 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402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Пункт Охраны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Вос</a:t>
                      </a:r>
                      <a:r>
                        <a:rPr lang="en-US" altLang="ja-JP" sz="800" u="none" strike="noStrike" dirty="0" smtClean="0">
                          <a:effectLst/>
                        </a:rPr>
                        <a:t>, </a:t>
                      </a:r>
                      <a:r>
                        <a:rPr lang="ru-RU" altLang="ja-JP" sz="800" u="none" strike="noStrike" dirty="0" smtClean="0">
                          <a:effectLst/>
                        </a:rPr>
                        <a:t>Каникулы</a:t>
                      </a:r>
                      <a:r>
                        <a:rPr lang="en-US" altLang="ja-JP" sz="800" u="none" strike="noStrike" dirty="0" smtClean="0">
                          <a:effectLst/>
                        </a:rPr>
                        <a:t>: </a:t>
                      </a:r>
                      <a:r>
                        <a:rPr lang="en-US" altLang="ja-JP" sz="800" u="none" strike="noStrike" baseline="0" dirty="0">
                          <a:effectLst/>
                        </a:rPr>
                        <a:t>9:00PM ~ </a:t>
                      </a:r>
                      <a:r>
                        <a:rPr lang="en-US" altLang="ja-JP" sz="800" u="none" strike="noStrike" dirty="0" smtClean="0">
                          <a:effectLst/>
                        </a:rPr>
                        <a:t>6:00</a:t>
                      </a:r>
                      <a:r>
                        <a:rPr lang="ru-RU" altLang="ja-JP" sz="800" u="none" strike="noStrike" dirty="0" smtClean="0">
                          <a:effectLst/>
                        </a:rPr>
                        <a:t> </a:t>
                      </a:r>
                      <a:r>
                        <a:rPr lang="en-US" altLang="ja-JP" sz="800" u="none" strike="noStrike" baseline="0" dirty="0" smtClean="0">
                          <a:effectLst/>
                        </a:rPr>
                        <a:t>AM 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402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Трансфер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>
                          <a:effectLst/>
                        </a:rPr>
                        <a:t>( </a:t>
                      </a:r>
                      <a:r>
                        <a:rPr lang="ru-RU" altLang="ja-JP" sz="800" u="none" strike="noStrike" dirty="0" smtClean="0">
                          <a:effectLst/>
                        </a:rPr>
                        <a:t>Студенческое общежитие</a:t>
                      </a:r>
                      <a:r>
                        <a:rPr lang="ja-JP" altLang="en-US" sz="800" u="none" strike="noStrike" dirty="0" smtClean="0">
                          <a:effectLst/>
                        </a:rPr>
                        <a:t>～</a:t>
                      </a:r>
                      <a:r>
                        <a:rPr lang="en-US" altLang="ja-JP" sz="800" u="none" strike="noStrike" dirty="0">
                          <a:effectLst/>
                        </a:rPr>
                        <a:t>IDEA ACADEMIA )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95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Максимальная вместимость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>
                          <a:effectLst/>
                        </a:rPr>
                        <a:t>40+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402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u="none" strike="noStrike" dirty="0">
                          <a:effectLst/>
                        </a:rPr>
                        <a:t>　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15" name="直線コネクタ 14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2216" y="3220950"/>
            <a:ext cx="1917718" cy="143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6149" y="752579"/>
            <a:ext cx="6253785" cy="158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6149" y="3220950"/>
            <a:ext cx="2125851" cy="143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9813" y="3220950"/>
            <a:ext cx="2061882" cy="143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テキスト ボックス 7"/>
          <p:cNvSpPr txBox="1"/>
          <p:nvPr/>
        </p:nvSpPr>
        <p:spPr>
          <a:xfrm>
            <a:off x="976301" y="96971"/>
            <a:ext cx="5553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CUSTOMIZE</a:t>
            </a:r>
            <a:r>
              <a:rPr lang="ja-JP" altLang="en-US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　</a:t>
            </a:r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DORMITORY</a:t>
            </a:r>
            <a:r>
              <a:rPr lang="ja-JP" altLang="en-US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　</a:t>
            </a:r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STYLE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403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550348" y="2340341"/>
            <a:ext cx="35397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3 Вида Проживания</a:t>
            </a:r>
            <a:endParaRPr lang="en-US" altLang="ja-JP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kumimoji="1" lang="en-US" altLang="ja-JP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kumimoji="1" lang="ru-RU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Размещение в Отеле</a:t>
            </a: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</a:t>
            </a:r>
            <a:endParaRPr kumimoji="1" lang="ja-JP" altLang="en-US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1995668"/>
              </p:ext>
            </p:extLst>
          </p:nvPr>
        </p:nvGraphicFramePr>
        <p:xfrm>
          <a:off x="2183206" y="5090213"/>
          <a:ext cx="6459943" cy="136591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010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84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68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68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768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12984">
                <a:tc rowSpan="6">
                  <a:txBody>
                    <a:bodyPr/>
                    <a:lstStyle/>
                    <a:p>
                      <a:pPr algn="ctr" fontAlgn="ctr"/>
                      <a:endParaRPr lang="en-US" altLang="ja-JP" sz="800" u="none" strike="noStrike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 fontAlgn="ctr"/>
                      <a:r>
                        <a:rPr lang="en-US" altLang="ja-JP" sz="800" u="none" strike="noStrike" dirty="0" err="1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Sarossa</a:t>
                      </a:r>
                      <a:r>
                        <a:rPr lang="ja-JP" alt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International</a:t>
                      </a:r>
                      <a:r>
                        <a:rPr lang="ja-JP" alt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Hotel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u="none" strike="noStrike" dirty="0">
                          <a:effectLst/>
                        </a:rPr>
                        <a:t>　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Single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Twin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Quad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38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Тип Комнаты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81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Коммендантский час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×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81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Пункт Охраны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○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81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Трансфер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 HOTEL</a:t>
                      </a:r>
                      <a:r>
                        <a:rPr lang="ja-JP" altLang="en-US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～</a:t>
                      </a:r>
                      <a:r>
                        <a:rPr lang="en-US" altLang="ja-JP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IDEA ACADEMIA )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81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Максимальная вместимость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100+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3" name="直線コネクタ 12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1112" y="3197620"/>
            <a:ext cx="2282037" cy="151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927" y="3197620"/>
            <a:ext cx="2282037" cy="151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図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206" y="3197620"/>
            <a:ext cx="2125416" cy="151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図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199" r="2710" b="4730"/>
          <a:stretch/>
        </p:blipFill>
        <p:spPr>
          <a:xfrm>
            <a:off x="2183206" y="900990"/>
            <a:ext cx="6534767" cy="147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テキスト ボックス 7"/>
          <p:cNvSpPr txBox="1"/>
          <p:nvPr/>
        </p:nvSpPr>
        <p:spPr>
          <a:xfrm>
            <a:off x="976301" y="96971"/>
            <a:ext cx="5553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CUSTOMIZE</a:t>
            </a:r>
            <a:r>
              <a:rPr lang="ja-JP" altLang="en-US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　</a:t>
            </a:r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DORMITORY</a:t>
            </a:r>
            <a:r>
              <a:rPr lang="ja-JP" altLang="en-US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　</a:t>
            </a:r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STYLE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118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2910752" y="2340341"/>
            <a:ext cx="48189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3 Вида Проживания</a:t>
            </a:r>
          </a:p>
          <a:p>
            <a:pPr algn="ctr"/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kumimoji="1" lang="ru-RU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Студенческий Дом</a:t>
            </a: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 (Student House) </a:t>
            </a:r>
            <a:r>
              <a:rPr kumimoji="1" lang="en-US" altLang="ja-JP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-</a:t>
            </a:r>
            <a:endParaRPr kumimoji="1" lang="ja-JP" altLang="en-US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183206" y="3276415"/>
            <a:ext cx="6459943" cy="14382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dirty="0" smtClean="0"/>
              <a:t>Сейчас в Разработке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8634907"/>
              </p:ext>
            </p:extLst>
          </p:nvPr>
        </p:nvGraphicFramePr>
        <p:xfrm>
          <a:off x="2183206" y="5090213"/>
          <a:ext cx="6459944" cy="131683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8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88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09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09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309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0597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Student</a:t>
                      </a:r>
                      <a:r>
                        <a:rPr lang="en-US" sz="800" u="none" strike="noStrike" baseline="0" dirty="0">
                          <a:effectLst/>
                        </a:rPr>
                        <a:t> House</a:t>
                      </a:r>
                      <a:endParaRPr lang="en-US" sz="800" b="1" i="0" u="none" strike="noStrike" baseline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u="none" strike="noStrike" dirty="0">
                          <a:effectLst/>
                        </a:rPr>
                        <a:t>　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Single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Twin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Triple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264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Тип Комнаты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>
                          <a:effectLst/>
                        </a:rPr>
                        <a:t>×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</a:rPr>
                        <a:t>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</a:rPr>
                        <a:t>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264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Коммендантский час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x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264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Пункт Охраны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</a:rPr>
                        <a:t>２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264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Трансфер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u="none" strike="noStrike" dirty="0">
                          <a:effectLst/>
                        </a:rPr>
                        <a:t>( Student House</a:t>
                      </a:r>
                      <a:r>
                        <a:rPr lang="ja-JP" altLang="en-US" sz="800" u="none" strike="noStrike" dirty="0">
                          <a:effectLst/>
                        </a:rPr>
                        <a:t>～</a:t>
                      </a:r>
                      <a:r>
                        <a:rPr lang="en-US" altLang="ja-JP" sz="800" u="none" strike="noStrike" dirty="0">
                          <a:effectLst/>
                        </a:rPr>
                        <a:t>IDEA ACADEMIA )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264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ja-JP" sz="800" u="none" strike="noStrike" dirty="0" smtClean="0">
                          <a:effectLst/>
                        </a:rPr>
                        <a:t>Максимальная вместимость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80</a:t>
                      </a:r>
                      <a:r>
                        <a:rPr lang="en-US" altLang="ja-JP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+</a:t>
                      </a: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199" r="2710" b="4730"/>
          <a:stretch/>
        </p:blipFill>
        <p:spPr>
          <a:xfrm>
            <a:off x="2183206" y="900990"/>
            <a:ext cx="6534767" cy="147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テキスト ボックス 7"/>
          <p:cNvSpPr txBox="1"/>
          <p:nvPr/>
        </p:nvSpPr>
        <p:spPr>
          <a:xfrm>
            <a:off x="976301" y="96971"/>
            <a:ext cx="5553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CUSTOMIZE</a:t>
            </a:r>
            <a:r>
              <a:rPr lang="ja-JP" altLang="en-US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　</a:t>
            </a:r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DORMITORY</a:t>
            </a:r>
            <a:r>
              <a:rPr lang="ja-JP" altLang="en-US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　</a:t>
            </a:r>
            <a:r>
              <a:rPr lang="en-US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STYLE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757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3836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Ежедневное Расписание</a:t>
            </a: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199013" y="2340342"/>
            <a:ext cx="4259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ru-RU" altLang="ja-JP" sz="2400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Ежедневное Расписание</a:t>
            </a:r>
            <a:endParaRPr kumimoji="1" lang="ja-JP" altLang="en-US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9501" y="752579"/>
            <a:ext cx="6874476" cy="1582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945112"/>
              </p:ext>
            </p:extLst>
          </p:nvPr>
        </p:nvGraphicFramePr>
        <p:xfrm>
          <a:off x="1988868" y="2802006"/>
          <a:ext cx="2401830" cy="3981357"/>
        </p:xfrm>
        <a:graphic>
          <a:graphicData uri="http://schemas.openxmlformats.org/drawingml/2006/table">
            <a:tbl>
              <a:tblPr/>
              <a:tblGrid>
                <a:gridCol w="800610">
                  <a:extLst>
                    <a:ext uri="{9D8B030D-6E8A-4147-A177-3AD203B41FA5}">
                      <a16:colId xmlns="" xmlns:a16="http://schemas.microsoft.com/office/drawing/2014/main" val="2412004126"/>
                    </a:ext>
                  </a:extLst>
                </a:gridCol>
                <a:gridCol w="800610">
                  <a:extLst>
                    <a:ext uri="{9D8B030D-6E8A-4147-A177-3AD203B41FA5}">
                      <a16:colId xmlns="" xmlns:a16="http://schemas.microsoft.com/office/drawing/2014/main" val="276399404"/>
                    </a:ext>
                  </a:extLst>
                </a:gridCol>
                <a:gridCol w="800610">
                  <a:extLst>
                    <a:ext uri="{9D8B030D-6E8A-4147-A177-3AD203B41FA5}">
                      <a16:colId xmlns="" xmlns:a16="http://schemas.microsoft.com/office/drawing/2014/main" val="3614929983"/>
                    </a:ext>
                  </a:extLst>
                </a:gridCol>
              </a:tblGrid>
              <a:tr h="208353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Расписание</a:t>
                      </a:r>
                      <a:r>
                        <a:rPr lang="ru-RU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GB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(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Понедельник - Четверг</a:t>
                      </a:r>
                      <a:r>
                        <a:rPr lang="en-GB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)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6148935"/>
                  </a:ext>
                </a:extLst>
              </a:tr>
              <a:tr h="127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Время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Урок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Прием пищи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433990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8:20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Зарядка для мозга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Завтрак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76117444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9:00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ый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7231684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10:00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ой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42503133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11:00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3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ий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4661672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12:00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4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ый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4561102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13:00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Обед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     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974097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14:00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5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ый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51827069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15:00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6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ой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28251031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16:00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7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ой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4835065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17:00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8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ой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3998207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18:00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Ужин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1823119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18:30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9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ый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6818244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19:30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10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ый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7928017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20:30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11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ый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1366586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21:30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12</a:t>
                      </a:r>
                      <a:r>
                        <a:rPr lang="ru-RU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ый</a:t>
                      </a: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Период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53667036"/>
                  </a:ext>
                </a:extLst>
              </a:tr>
              <a:tr h="224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23:00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Закрыто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723" marR="3723" marT="3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7883555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8200450"/>
              </p:ext>
            </p:extLst>
          </p:nvPr>
        </p:nvGraphicFramePr>
        <p:xfrm>
          <a:off x="4471430" y="2802006"/>
          <a:ext cx="2271978" cy="4013242"/>
        </p:xfrm>
        <a:graphic>
          <a:graphicData uri="http://schemas.openxmlformats.org/drawingml/2006/table">
            <a:tbl>
              <a:tblPr/>
              <a:tblGrid>
                <a:gridCol w="757326">
                  <a:extLst>
                    <a:ext uri="{9D8B030D-6E8A-4147-A177-3AD203B41FA5}">
                      <a16:colId xmlns="" xmlns:a16="http://schemas.microsoft.com/office/drawing/2014/main" val="2988365611"/>
                    </a:ext>
                  </a:extLst>
                </a:gridCol>
                <a:gridCol w="757326">
                  <a:extLst>
                    <a:ext uri="{9D8B030D-6E8A-4147-A177-3AD203B41FA5}">
                      <a16:colId xmlns="" xmlns:a16="http://schemas.microsoft.com/office/drawing/2014/main" val="2389060197"/>
                    </a:ext>
                  </a:extLst>
                </a:gridCol>
                <a:gridCol w="757326">
                  <a:extLst>
                    <a:ext uri="{9D8B030D-6E8A-4147-A177-3AD203B41FA5}">
                      <a16:colId xmlns="" xmlns:a16="http://schemas.microsoft.com/office/drawing/2014/main" val="1682961234"/>
                    </a:ext>
                  </a:extLst>
                </a:gridCol>
              </a:tblGrid>
              <a:tr h="199764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Расписание </a:t>
                      </a:r>
                      <a:r>
                        <a:rPr lang="en-GB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(</a:t>
                      </a:r>
                      <a:r>
                        <a:rPr lang="ru-RU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Пятница</a:t>
                      </a:r>
                      <a:r>
                        <a:rPr lang="en-GB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)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1675662"/>
                  </a:ext>
                </a:extLst>
              </a:tr>
              <a:tr h="12243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Время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Урок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Прием пищи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0823387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8:20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Зарядка для мозга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Завтрак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91231225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8:55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1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ый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20486565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 dirty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9:50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2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ой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77659345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10:45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3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ий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73055715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11:40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4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ый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45364457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12:35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Обед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68468463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13:30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5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ый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79522912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14:25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6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ой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4184689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15:20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7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ой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49097475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16:15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8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ой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5431668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17:10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Выпускной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68274225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18:05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Ужин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79340435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18:30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9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ый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6902407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19:30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10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ый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88695283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20:30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11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ый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8989396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21:30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12</a:t>
                      </a:r>
                      <a:r>
                        <a:rPr kumimoji="1" lang="ru-RU" sz="9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ый</a:t>
                      </a:r>
                      <a:r>
                        <a:rPr kumimoji="1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Период</a:t>
                      </a:r>
                      <a:endParaRPr kumimoji="1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60697901"/>
                  </a:ext>
                </a:extLst>
              </a:tr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23:00</a:t>
                      </a: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Закрыто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3522" marR="3522" marT="3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22" marR="3522" marT="3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18577241"/>
                  </a:ext>
                </a:extLst>
              </a:tr>
            </a:tbl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4984767"/>
              </p:ext>
            </p:extLst>
          </p:nvPr>
        </p:nvGraphicFramePr>
        <p:xfrm>
          <a:off x="6820230" y="2802007"/>
          <a:ext cx="2231574" cy="3975865"/>
        </p:xfrm>
        <a:graphic>
          <a:graphicData uri="http://schemas.openxmlformats.org/drawingml/2006/table">
            <a:tbl>
              <a:tblPr/>
              <a:tblGrid>
                <a:gridCol w="743858">
                  <a:extLst>
                    <a:ext uri="{9D8B030D-6E8A-4147-A177-3AD203B41FA5}">
                      <a16:colId xmlns="" xmlns:a16="http://schemas.microsoft.com/office/drawing/2014/main" val="2831832032"/>
                    </a:ext>
                  </a:extLst>
                </a:gridCol>
                <a:gridCol w="743858">
                  <a:extLst>
                    <a:ext uri="{9D8B030D-6E8A-4147-A177-3AD203B41FA5}">
                      <a16:colId xmlns="" xmlns:a16="http://schemas.microsoft.com/office/drawing/2014/main" val="1832699475"/>
                    </a:ext>
                  </a:extLst>
                </a:gridCol>
                <a:gridCol w="743858">
                  <a:extLst>
                    <a:ext uri="{9D8B030D-6E8A-4147-A177-3AD203B41FA5}">
                      <a16:colId xmlns="" xmlns:a16="http://schemas.microsoft.com/office/drawing/2014/main" val="4071392626"/>
                    </a:ext>
                  </a:extLst>
                </a:gridCol>
              </a:tblGrid>
              <a:tr h="278432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Расписание </a:t>
                      </a:r>
                      <a:r>
                        <a:rPr lang="en-GB" sz="900" b="1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(</a:t>
                      </a:r>
                      <a:r>
                        <a:rPr lang="ru-RU" sz="900" b="1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Суббота/Воскресенье/Каникулы</a:t>
                      </a:r>
                      <a:r>
                        <a:rPr lang="en-GB" sz="900" b="1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)</a:t>
                      </a:r>
                      <a:endParaRPr lang="en-GB" sz="900" b="1" i="0" u="none" strike="noStrike" dirty="0">
                        <a:solidFill>
                          <a:srgbClr val="40404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160146"/>
                  </a:ext>
                </a:extLst>
              </a:tr>
              <a:tr h="152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Время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Урок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Прием пищи</a:t>
                      </a:r>
                      <a:endParaRPr lang="ru-RU" sz="700" b="0" i="0" u="none" strike="noStrike" dirty="0">
                        <a:solidFill>
                          <a:srgbClr val="40404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4100488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10:00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11869536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 dirty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11:00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Ланч</a:t>
                      </a:r>
                      <a:endParaRPr lang="en-GB" sz="800" b="0" i="0" u="none" strike="noStrike" dirty="0">
                        <a:solidFill>
                          <a:srgbClr val="40404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7899776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12:00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44495702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13:00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91039465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14:00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74147110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15:00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91786379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16:00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07296256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17:00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46997393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18:00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Ужин</a:t>
                      </a:r>
                      <a:endParaRPr lang="en-GB" sz="800" b="0" i="0" u="none" strike="noStrike" dirty="0">
                        <a:solidFill>
                          <a:srgbClr val="40404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2695135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19:00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87972416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20:00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4646107"/>
                  </a:ext>
                </a:extLst>
              </a:tr>
              <a:tr h="268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21:00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0812309"/>
                  </a:ext>
                </a:extLst>
              </a:tr>
              <a:tr h="3166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entury" panose="02040604050505020304" pitchFamily="18" charset="0"/>
                        </a:rPr>
                        <a:t>22:00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Закрыто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94" marR="4494" marT="4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36543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90918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Система Уровней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2769093" y="783643"/>
            <a:ext cx="531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Idea Academia Proficiency Scale</a:t>
            </a:r>
            <a:endParaRPr kumimoji="1" lang="ja-JP" altLang="en-US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96130679"/>
              </p:ext>
            </p:extLst>
          </p:nvPr>
        </p:nvGraphicFramePr>
        <p:xfrm>
          <a:off x="2038654" y="1245308"/>
          <a:ext cx="6908800" cy="5438617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1036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0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980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2773">
                <a:tc gridSpan="2">
                  <a:txBody>
                    <a:bodyPr/>
                    <a:lstStyle/>
                    <a:p>
                      <a:r>
                        <a:rPr lang="en-US" sz="700" b="1" baseline="0" dirty="0">
                          <a:latin typeface="Century" panose="02040604050505020304" pitchFamily="18" charset="0"/>
                        </a:rPr>
                        <a:t>12 </a:t>
                      </a:r>
                      <a:r>
                        <a:rPr lang="ru-RU" sz="700" b="1" baseline="0" dirty="0" smtClean="0">
                          <a:latin typeface="Century" panose="02040604050505020304" pitchFamily="18" charset="0"/>
                        </a:rPr>
                        <a:t>Уровней</a:t>
                      </a:r>
                      <a:endParaRPr lang="en-US" sz="700" b="1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Century" panose="02040604050505020304" pitchFamily="18" charset="0"/>
                        </a:rPr>
                        <a:t>Описание</a:t>
                      </a:r>
                      <a:endParaRPr lang="en-US" sz="700" b="1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7562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Century" panose="02040604050505020304" pitchFamily="18" charset="0"/>
                        </a:rPr>
                        <a:t>Advanced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entury" panose="02040604050505020304" pitchFamily="18" charset="0"/>
                        </a:rPr>
                        <a:t>C2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Возможность использования языка с полной гибкостью и интуицией , так что речь на всех уровнях полностью соответствует хорошо образованным носителям языка во всех его проявлениях, включая широту лексики и идиом , разговорные обороты и соответствующие культурные отсылки . Способность 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эффективно участвовать во всех коммуникациях.</a:t>
                      </a:r>
                      <a:endParaRPr kumimoji="1" lang="en-US" sz="700" kern="12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Century" panose="02040604050505020304" pitchFamily="18" charset="0"/>
                        </a:rPr>
                        <a:t>Upper Intermediate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entury" panose="02040604050505020304" pitchFamily="18" charset="0"/>
                        </a:rPr>
                        <a:t>C1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Уровень языка эквивалентен выпускнику средней школы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Возможность понимать и использовать в разговоре различные культурные отсылки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пословицы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и идиомы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Возможно отсутствие знания специализированной лексики или менее распространенных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слов,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 могут возникать трудности в общении в высоко-стрессовых ситуациях - 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таких, как дебаты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презентации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или переговоры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endParaRPr kumimoji="1" lang="en-US" sz="700" kern="12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7562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Century" panose="02040604050505020304" pitchFamily="18" charset="0"/>
                        </a:rPr>
                        <a:t>Intermediate 2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entury" panose="02040604050505020304" pitchFamily="18" charset="0"/>
                        </a:rPr>
                        <a:t>B2.2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использовать язык эффективно во всех ситуациях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Могут возникать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нечастые ошибки, но они не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помешают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свободному общению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В диалоге с носителем языка </a:t>
                      </a:r>
                      <a:r>
                        <a:rPr lang="ru-RU" sz="700" dirty="0" smtClean="0">
                          <a:latin typeface="Century" panose="02040604050505020304" pitchFamily="18" charset="0"/>
                        </a:rPr>
                        <a:t>использующим стандартный диалект с нормальной скоростью речи -понимание будет полным 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Произношение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и беглость близки к носителям,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но ударения, интонации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и подача языка могут быть с ошибками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endParaRPr kumimoji="1" lang="en-US" sz="700" kern="12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7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Century" panose="02040604050505020304" pitchFamily="18" charset="0"/>
                        </a:rPr>
                        <a:t>Intermediate 1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entury" panose="02040604050505020304" pitchFamily="18" charset="0"/>
                        </a:rPr>
                        <a:t>B2.1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общаться с достаточной точностью и словарным запасом , чтобы активно участвовать  практических , социальных и профессиональных темах обсуждения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выражать свое мнение с использованием различных логических структур и надлежащих доказательств, чтобы быть убедительным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В произношении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присутвтвует акцент , но это не влияет на понимание и вразумительность речи.</a:t>
                      </a:r>
                      <a:endParaRPr kumimoji="1" lang="en-US" sz="700" kern="12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7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Century" panose="02040604050505020304" pitchFamily="18" charset="0"/>
                        </a:rPr>
                        <a:t>Pre-Intermediate</a:t>
                      </a:r>
                      <a:r>
                        <a:rPr lang="en-US" sz="700" b="1" baseline="0" dirty="0">
                          <a:latin typeface="Century" panose="02040604050505020304" pitchFamily="18" charset="0"/>
                        </a:rPr>
                        <a:t> 2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entury" panose="02040604050505020304" pitchFamily="18" charset="0"/>
                        </a:rPr>
                        <a:t>B1.2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использовать функциональный, но ограниченный словарный запас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для удовлетворения большинства потребностей в общении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на английском языке, который чаще всего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но не всегда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приемлемый и эффективный,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но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если человек находится под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давлением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способность использовать язык эффективно и точно может ухудшаться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понимать разговорный английский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на уровне и натуральной скорости носителей, если подача языка чистая и со знакомым акцентом</a:t>
                      </a:r>
                      <a:r>
                        <a:rPr kumimoji="1" lang="en-US" sz="700" kern="1200" baseline="0" dirty="0" smtClean="0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endParaRPr kumimoji="1" lang="en-US" sz="700" kern="12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7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Century" panose="02040604050505020304" pitchFamily="18" charset="0"/>
                        </a:rPr>
                        <a:t>Pre-Intermediate</a:t>
                      </a:r>
                      <a:r>
                        <a:rPr lang="en-US" sz="700" b="1" baseline="0" dirty="0">
                          <a:latin typeface="Century" panose="02040604050505020304" pitchFamily="18" charset="0"/>
                        </a:rPr>
                        <a:t> 1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entury" panose="02040604050505020304" pitchFamily="18" charset="0"/>
                        </a:rPr>
                        <a:t>B1.1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понимать и разговаривать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на разговорном английском либо с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небольшой нерешительностью либо с неточностями, одно из двух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Недопонимание возможно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но человек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способен выражать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свое мнение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и обмениваться информацией на знакомые темы с использованием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широкого диапазона простых английских слов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и получать разъяснения, если не понял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endParaRPr kumimoji="1" lang="en-US" sz="700" kern="12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7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Century" panose="02040604050505020304" pitchFamily="18" charset="0"/>
                        </a:rPr>
                        <a:t>High Beginner 2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entury" panose="02040604050505020304" pitchFamily="18" charset="0"/>
                        </a:rPr>
                        <a:t>A2.2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Century" panose="02040604050505020304" pitchFamily="18" charset="0"/>
                        </a:rPr>
                        <a:t>Может отдавать распоряжения  используя простые конструкции,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 выражать свое мнение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и чувства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а также согласие и несогласие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Способен понимать инструкции для простых действий если они будут произнесены четко и медленно и вписываются в повседневную жизнь.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74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Century" panose="02040604050505020304" pitchFamily="18" charset="0"/>
                        </a:rPr>
                        <a:t>High Beginner 1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entury" panose="02040604050505020304" pitchFamily="18" charset="0"/>
                        </a:rPr>
                        <a:t>A2.1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Способен понимать фразы и выражения на уместные темы если они будут произнесены четко и медленно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и реагировать своевременно используя шаблонные ответы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Если распологают временем для подготовки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может сделать краткую презентацию с использованием визуальных подсказок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.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7447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Century" panose="02040604050505020304" pitchFamily="18" charset="0"/>
                        </a:rPr>
                        <a:t>Beginner</a:t>
                      </a:r>
                      <a:r>
                        <a:rPr lang="en-US" sz="700" b="1" baseline="0" dirty="0">
                          <a:latin typeface="Century" panose="02040604050505020304" pitchFamily="18" charset="0"/>
                        </a:rPr>
                        <a:t> 3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entury" panose="02040604050505020304" pitchFamily="18" charset="0"/>
                        </a:rPr>
                        <a:t>A1.3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понимать и говорить, используя ограниченный набор выражений и учавствовать в базовых диалогах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,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 выдвижении и принятии предложений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</a:t>
                      </a:r>
                      <a:r>
                        <a:rPr kumimoji="1" lang="en-US" sz="700" kern="1200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с колебаниями и некоторыми неточностями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r>
                        <a:rPr kumimoji="1" lang="en-US" sz="700" kern="1200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описывать факты из повседневной жизни используя несколько предложений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7447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Century" panose="02040604050505020304" pitchFamily="18" charset="0"/>
                        </a:rPr>
                        <a:t>Beginner 2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entury" panose="02040604050505020304" pitchFamily="18" charset="0"/>
                        </a:rPr>
                        <a:t>A1.2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Century" panose="02040604050505020304" pitchFamily="18" charset="0"/>
                        </a:rPr>
                        <a:t>Может высказывать короткие, простые мнения на знакомые темы с импользованием простых конструкций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Способен понимать простую информацию 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о цифрах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ценах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ru-RU" sz="700" baseline="0" dirty="0" smtClean="0">
                          <a:latin typeface="Century" panose="02040604050505020304" pitchFamily="18" charset="0"/>
                        </a:rPr>
                        <a:t>или датах если они произносятся медленно и четко</a:t>
                      </a:r>
                      <a:r>
                        <a:rPr lang="en-US" sz="700" baseline="0" dirty="0" smtClean="0">
                          <a:latin typeface="Century" panose="02040604050505020304" pitchFamily="18" charset="0"/>
                        </a:rPr>
                        <a:t>.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7447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Century" panose="02040604050505020304" pitchFamily="18" charset="0"/>
                        </a:rPr>
                        <a:t>Beginner 1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entury" panose="02040604050505020304" pitchFamily="18" charset="0"/>
                        </a:rPr>
                        <a:t>A1.1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Может понимать и произносить некоторые базовые простые фразы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но со значительными затруднениями и неточностями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r>
                        <a:rPr kumimoji="1" lang="en-US" sz="700" kern="1200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Способен отвечать на простые вопросы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но в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случае медленной речи и повторения сказанного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endParaRPr kumimoji="1" lang="en-US" sz="700" kern="12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7447">
                <a:tc>
                  <a:txBody>
                    <a:bodyPr/>
                    <a:lstStyle/>
                    <a:p>
                      <a:r>
                        <a:rPr lang="en-US" altLang="ja-JP" sz="700" b="1" dirty="0">
                          <a:latin typeface="Century" panose="02040604050505020304" pitchFamily="18" charset="0"/>
                        </a:rPr>
                        <a:t>Pre-Beginner</a:t>
                      </a:r>
                      <a:endParaRPr lang="en-US" sz="700" b="1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entury" panose="02040604050505020304" pitchFamily="18" charset="0"/>
                        </a:rPr>
                        <a:t>Pre-A1</a:t>
                      </a:r>
                      <a:endParaRPr lang="en-US" sz="700" b="0" dirty="0"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Не может говорить за исключением некоторых слов и фраз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Практически или полностью не понимает разговорного языка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Возможно</a:t>
                      </a:r>
                      <a:r>
                        <a:rPr kumimoji="1" lang="ru-RU" sz="700" kern="1200" baseline="0" dirty="0" smtClean="0">
                          <a:effectLst/>
                          <a:latin typeface="Century" panose="02040604050505020304" pitchFamily="18" charset="0"/>
                        </a:rPr>
                        <a:t> умеет читать и писать буквы алфавита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kumimoji="1" lang="ru-RU" sz="700" kern="1200" dirty="0" smtClean="0">
                          <a:effectLst/>
                          <a:latin typeface="Century" panose="02040604050505020304" pitchFamily="18" charset="0"/>
                        </a:rPr>
                        <a:t>и читать короткие слова в слух</a:t>
                      </a:r>
                      <a:r>
                        <a:rPr kumimoji="1" lang="en-US" sz="700" kern="1200" dirty="0" smtClean="0">
                          <a:effectLst/>
                          <a:latin typeface="Century" panose="02040604050505020304" pitchFamily="18" charset="0"/>
                        </a:rPr>
                        <a:t>.</a:t>
                      </a:r>
                      <a:endParaRPr kumimoji="1" lang="en-US" sz="700" kern="12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1" name="直線コネクタ 10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33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2672421" y="2400107"/>
            <a:ext cx="531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Idea Academia Proficiency Scale</a:t>
            </a:r>
            <a:endParaRPr kumimoji="1" lang="ja-JP" altLang="en-US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2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50795565"/>
              </p:ext>
            </p:extLst>
          </p:nvPr>
        </p:nvGraphicFramePr>
        <p:xfrm>
          <a:off x="2055907" y="2861773"/>
          <a:ext cx="6938681" cy="3911628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0788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16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96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748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28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12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097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8791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022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8791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1253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90350">
                <a:tc gridSpan="2">
                  <a:txBody>
                    <a:bodyPr/>
                    <a:lstStyle/>
                    <a:p>
                      <a:r>
                        <a:rPr lang="en-US" sz="900" dirty="0"/>
                        <a:t>GPS</a:t>
                      </a:r>
                      <a:r>
                        <a:rPr lang="en-US" sz="900" baseline="0" dirty="0"/>
                        <a:t> </a:t>
                      </a:r>
                      <a:r>
                        <a:rPr lang="en-US" sz="900" baseline="0"/>
                        <a:t>12 </a:t>
                      </a:r>
                      <a:r>
                        <a:rPr lang="en-US" sz="900" baseline="0" smtClean="0"/>
                        <a:t>Levels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Tests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CEFR</a:t>
                      </a:r>
                      <a:endParaRPr kumimoji="0" lang="en-GB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CEFR-J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TOEFL-</a:t>
                      </a:r>
                      <a:r>
                        <a:rPr kumimoji="0" lang="en-GB" altLang="en-US" sz="9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iBT</a:t>
                      </a:r>
                      <a:endParaRPr kumimoji="0" lang="en-GB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Cambridge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ESOL</a:t>
                      </a:r>
                      <a:endParaRPr kumimoji="0" lang="en-GB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BULATS</a:t>
                      </a:r>
                      <a:endParaRPr kumimoji="0" lang="en-GB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IELTS</a:t>
                      </a:r>
                      <a:endParaRPr kumimoji="0" lang="en-GB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TOEIC</a:t>
                      </a:r>
                      <a:endParaRPr kumimoji="0" lang="en-GB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ILR</a:t>
                      </a:r>
                      <a:endParaRPr kumimoji="0" lang="en-GB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2054">
                <a:tc>
                  <a:txBody>
                    <a:bodyPr/>
                    <a:lstStyle/>
                    <a:p>
                      <a:r>
                        <a:rPr lang="en-US" sz="900" dirty="0"/>
                        <a:t>Advanced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C2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100-120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CPE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90-100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8.5-9.0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851-990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2.5+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20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Upper Intermediate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C1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87-99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CAE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75-89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7.0-8.0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751-850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2.0-2.5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6026">
                <a:tc>
                  <a:txBody>
                    <a:bodyPr/>
                    <a:lstStyle/>
                    <a:p>
                      <a:r>
                        <a:rPr lang="en-US" sz="900" dirty="0"/>
                        <a:t>Intermediate 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B2.2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B2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B2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B2.2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65-86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FCE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60-74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5.5-6.5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601-750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1.7-1.9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6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Intermediate 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B2.1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B2.1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6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Pre-Intermediate</a:t>
                      </a:r>
                      <a:r>
                        <a:rPr lang="en-US" sz="900" baseline="0" dirty="0"/>
                        <a:t> 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B1.2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B1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B1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B1.2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44-64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PET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40-59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4.0-4.5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451-600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1.5-1.6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6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Pre-Intermediate</a:t>
                      </a:r>
                      <a:r>
                        <a:rPr lang="en-US" sz="900" baseline="0" dirty="0"/>
                        <a:t> 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B1.1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B1.1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6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High Beginner 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A2.2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A2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A2.2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30-45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KET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20-39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2.5-3.5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351-450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1.3-1.4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6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High Beginner 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A2.1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A2.1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4354">
                <a:tc>
                  <a:txBody>
                    <a:bodyPr/>
                    <a:lstStyle/>
                    <a:p>
                      <a:r>
                        <a:rPr lang="en-US" sz="900" dirty="0"/>
                        <a:t>Beginner</a:t>
                      </a:r>
                      <a:r>
                        <a:rPr lang="en-US" sz="900" baseline="0" dirty="0"/>
                        <a:t> 3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A1.3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A1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A1.3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9-29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10-19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1.5-2.0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270-350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1.0-1.2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4354">
                <a:tc>
                  <a:txBody>
                    <a:bodyPr/>
                    <a:lstStyle/>
                    <a:p>
                      <a:r>
                        <a:rPr lang="en-US" sz="900" dirty="0"/>
                        <a:t>Beginner 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A1.2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A1.2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4354">
                <a:tc>
                  <a:txBody>
                    <a:bodyPr/>
                    <a:lstStyle/>
                    <a:p>
                      <a:r>
                        <a:rPr lang="en-US" sz="900" dirty="0"/>
                        <a:t>Beginner 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A1.1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A1.1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4354">
                <a:tc>
                  <a:txBody>
                    <a:bodyPr/>
                    <a:lstStyle/>
                    <a:p>
                      <a:r>
                        <a:rPr lang="en-US" altLang="ja-JP" sz="900" dirty="0"/>
                        <a:t>Basic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Pre-A1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Pre-A1</a:t>
                      </a:r>
                      <a:endParaRPr lang="en-US" sz="900" b="0" dirty="0"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~8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~1.0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 typeface="Times" panose="02020603050405020304" pitchFamily="18" charset="0"/>
                        <a:buNone/>
                        <a:tabLst/>
                      </a:pPr>
                      <a:r>
                        <a:rPr kumimoji="0" lang="en-US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~260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~.9</a:t>
                      </a:r>
                      <a:endParaRPr kumimoji="0" lang="en-GB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British Council Sans"/>
                        <a:cs typeface="Arial" panose="020B0604020202020204" pitchFamily="34" charset="0"/>
                      </a:endParaRPr>
                    </a:p>
                  </a:txBody>
                  <a:tcPr marL="59628" marR="59628" marT="29814" marB="29814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4" name="直線コネクタ 13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741" y="750630"/>
            <a:ext cx="6869012" cy="155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テキスト ボックス 7"/>
          <p:cNvSpPr txBox="1"/>
          <p:nvPr/>
        </p:nvSpPr>
        <p:spPr>
          <a:xfrm>
            <a:off x="976301" y="9697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>
                <a:solidFill>
                  <a:schemeClr val="bg2"/>
                </a:solidFill>
                <a:latin typeface="Book Antiqua" panose="02040602050305030304" pitchFamily="18" charset="0"/>
              </a:rPr>
              <a:t>Система Уровней</a:t>
            </a:r>
          </a:p>
        </p:txBody>
      </p:sp>
      <p:sp>
        <p:nvSpPr>
          <p:cNvPr id="16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187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640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Стильный </a:t>
            </a:r>
            <a:r>
              <a:rPr lang="en-US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&amp;</a:t>
            </a:r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Комфортабельный Дизайн</a:t>
            </a:r>
            <a:endParaRPr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正方形/長方形 27"/>
          <p:cNvSpPr/>
          <p:nvPr/>
        </p:nvSpPr>
        <p:spPr>
          <a:xfrm>
            <a:off x="1800390" y="1280761"/>
            <a:ext cx="68722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altLang="ja-JP" sz="105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IDEA ACADEMIA </a:t>
            </a:r>
            <a:r>
              <a:rPr lang="ru-RU" altLang="ja-JP" sz="105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располагает современными и уютными удобствами</a:t>
            </a:r>
            <a:r>
              <a:rPr lang="en-US" altLang="ja-JP" sz="105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ru-RU" altLang="ja-JP" sz="105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для комфортного пребывания</a:t>
            </a:r>
            <a:r>
              <a:rPr lang="en-US" altLang="ja-JP" sz="1050" kern="100" dirty="0" smtClean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  <a:endParaRPr lang="ja-JP" alt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009532" y="835623"/>
            <a:ext cx="559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Стильные </a:t>
            </a:r>
            <a:r>
              <a:rPr lang="ru-RU" altLang="ja-JP" sz="2400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Помещения </a:t>
            </a:r>
            <a:r>
              <a:rPr kumimoji="1" lang="en-US" altLang="ja-JP" sz="2400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Academia</a:t>
            </a:r>
            <a:endParaRPr kumimoji="1" lang="ja-JP" altLang="en-US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3999" y="1606770"/>
            <a:ext cx="2263956" cy="169796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0446" y="4977576"/>
            <a:ext cx="2249323" cy="1686992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1729" y="4965317"/>
            <a:ext cx="2249323" cy="1686992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7593" y="1617745"/>
            <a:ext cx="2249323" cy="1686992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3163370" y="1764460"/>
            <a:ext cx="1101564" cy="20849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50" dirty="0">
                <a:latin typeface="Century" panose="02040604050505020304" pitchFamily="18" charset="0"/>
              </a:rPr>
              <a:t>Student Desk</a:t>
            </a:r>
            <a:endParaRPr kumimoji="1" lang="ja-JP" altLang="en-US" sz="1050" dirty="0">
              <a:latin typeface="Century" panose="02040604050505020304" pitchFamily="18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696391" y="1752201"/>
            <a:ext cx="1101564" cy="20849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50" dirty="0">
                <a:latin typeface="Century" panose="02040604050505020304" pitchFamily="18" charset="0"/>
              </a:rPr>
              <a:t>Presentation</a:t>
            </a:r>
            <a:endParaRPr kumimoji="1" lang="ja-JP" altLang="en-US" sz="1050" dirty="0">
              <a:latin typeface="Century" panose="02040604050505020304" pitchFamily="18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3096883" y="5043126"/>
            <a:ext cx="1172887" cy="19623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50" dirty="0">
                <a:latin typeface="Century" panose="02040604050505020304" pitchFamily="18" charset="0"/>
              </a:rPr>
              <a:t>Function Room</a:t>
            </a:r>
            <a:endParaRPr kumimoji="1" lang="ja-JP" altLang="en-US" sz="1050" dirty="0">
              <a:latin typeface="Century" panose="02040604050505020304" pitchFamily="18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701948" y="5052980"/>
            <a:ext cx="1101564" cy="20849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50" dirty="0">
                <a:latin typeface="Century" panose="02040604050505020304" pitchFamily="18" charset="0"/>
              </a:rPr>
              <a:t>Reception</a:t>
            </a:r>
            <a:endParaRPr kumimoji="1" lang="ja-JP" altLang="en-US" sz="1050" dirty="0">
              <a:latin typeface="Century" panose="020406040505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4934" y="1615396"/>
            <a:ext cx="2267083" cy="168934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7191" y="3479204"/>
            <a:ext cx="1735062" cy="130129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2830" y="3461652"/>
            <a:ext cx="1735062" cy="130129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012" y="3463577"/>
            <a:ext cx="1731059" cy="129829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4934" y="4976498"/>
            <a:ext cx="2301587" cy="1701054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>
          <a:xfrm>
            <a:off x="5382337" y="5052980"/>
            <a:ext cx="1172887" cy="19623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1050" dirty="0">
                <a:latin typeface="Century" panose="02040604050505020304" pitchFamily="18" charset="0"/>
              </a:rPr>
              <a:t>Fitness Room</a:t>
            </a:r>
            <a:endParaRPr kumimoji="1" lang="ja-JP" altLang="en-US" sz="1050" dirty="0">
              <a:latin typeface="Century" panose="02040604050505020304" pitchFamily="18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250584" y="1766408"/>
            <a:ext cx="1101564" cy="20849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50" dirty="0" err="1">
                <a:latin typeface="Century" panose="02040604050505020304" pitchFamily="18" charset="0"/>
              </a:rPr>
              <a:t>Cafeterria</a:t>
            </a:r>
            <a:endParaRPr kumimoji="1" lang="ja-JP" altLang="en-US" sz="1050" dirty="0">
              <a:latin typeface="Century" panose="02040604050505020304" pitchFamily="18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908027" y="3609061"/>
            <a:ext cx="1101564" cy="20849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050" dirty="0">
                <a:latin typeface="Century" panose="02040604050505020304" pitchFamily="18" charset="0"/>
              </a:rPr>
              <a:t>Class Room</a:t>
            </a:r>
            <a:endParaRPr kumimoji="1" lang="ja-JP" altLang="en-US" sz="1050" dirty="0">
              <a:latin typeface="Century" panose="02040604050505020304" pitchFamily="18" charset="0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887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6165304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0" y="54868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268" y="4294707"/>
            <a:ext cx="1309996" cy="10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3026" y="1212966"/>
            <a:ext cx="2109794" cy="176974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9175" y="1212966"/>
            <a:ext cx="2109794" cy="176974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2723" y="1214635"/>
            <a:ext cx="2109795" cy="17694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4614" y="3013446"/>
            <a:ext cx="2109794" cy="176974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9174" y="3009939"/>
            <a:ext cx="2109795" cy="176962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8673" y="3035847"/>
            <a:ext cx="2109457" cy="174303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7503" y="4836876"/>
            <a:ext cx="2110133" cy="177535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68"/>
          <a:stretch/>
        </p:blipFill>
        <p:spPr>
          <a:xfrm>
            <a:off x="4470950" y="4840161"/>
            <a:ext cx="2111958" cy="1792525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2548569" y="2653677"/>
            <a:ext cx="1569107" cy="2728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ja-JP" sz="105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Салон Массажа</a:t>
            </a:r>
            <a:endParaRPr kumimoji="1" lang="ja-JP" altLang="en-US" sz="105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890541" y="2653677"/>
            <a:ext cx="1232785" cy="2728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sz="9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Супермаркет</a:t>
            </a:r>
            <a:endParaRPr kumimoji="1" lang="ja-JP" altLang="en-US" sz="9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150444" y="2639169"/>
            <a:ext cx="1232785" cy="2728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sz="9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Фаст Фуд</a:t>
            </a:r>
            <a:endParaRPr kumimoji="1" lang="ja-JP" altLang="en-US" sz="9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51393" y="4394143"/>
            <a:ext cx="1397427" cy="2728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ja-JP" sz="105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Японский Ресторан</a:t>
            </a:r>
            <a:endParaRPr kumimoji="1" lang="ja-JP" altLang="en-US" sz="105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925831" y="4397657"/>
            <a:ext cx="1232785" cy="2728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sz="105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Аптека</a:t>
            </a:r>
            <a:endParaRPr kumimoji="1" lang="ja-JP" altLang="en-US" sz="105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984694" y="4418498"/>
            <a:ext cx="1557511" cy="2728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sz="105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Магазин</a:t>
            </a:r>
            <a:endParaRPr kumimoji="1" lang="ja-JP" altLang="en-US" sz="105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651394" y="6264706"/>
            <a:ext cx="1331684" cy="30917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sz="105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Торговый Комплекс </a:t>
            </a:r>
            <a:r>
              <a:rPr kumimoji="1" lang="en-GB" altLang="ja-JP" sz="105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Ayala </a:t>
            </a:r>
            <a:endParaRPr kumimoji="1" lang="ja-JP" altLang="en-US" sz="105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672917" y="838082"/>
            <a:ext cx="3141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ja-JP" sz="2400" b="1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Рядом со Школой</a:t>
            </a:r>
            <a:endParaRPr kumimoji="1" lang="ja-JP" altLang="en-US" sz="2400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2332457" y="1278046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255457" y="1322968"/>
            <a:ext cx="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ja-JP" sz="7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10мин </a:t>
            </a:r>
            <a:r>
              <a:rPr lang="ru-RU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пешком</a:t>
            </a:r>
          </a:p>
        </p:txBody>
      </p:sp>
      <p:sp>
        <p:nvSpPr>
          <p:cNvPr id="49" name="円/楕円 48"/>
          <p:cNvSpPr/>
          <p:nvPr/>
        </p:nvSpPr>
        <p:spPr>
          <a:xfrm>
            <a:off x="4519859" y="1268842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b="1"/>
          </a:p>
        </p:txBody>
      </p:sp>
      <p:sp>
        <p:nvSpPr>
          <p:cNvPr id="51" name="円/楕円 50"/>
          <p:cNvSpPr/>
          <p:nvPr/>
        </p:nvSpPr>
        <p:spPr>
          <a:xfrm>
            <a:off x="6714267" y="1259876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b="1"/>
          </a:p>
        </p:txBody>
      </p:sp>
      <p:sp>
        <p:nvSpPr>
          <p:cNvPr id="53" name="円/楕円 52"/>
          <p:cNvSpPr/>
          <p:nvPr/>
        </p:nvSpPr>
        <p:spPr>
          <a:xfrm>
            <a:off x="2337080" y="3088725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b="1"/>
          </a:p>
        </p:txBody>
      </p:sp>
      <p:sp>
        <p:nvSpPr>
          <p:cNvPr id="55" name="円/楕円 54"/>
          <p:cNvSpPr/>
          <p:nvPr/>
        </p:nvSpPr>
        <p:spPr>
          <a:xfrm>
            <a:off x="4528942" y="3061043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b="1"/>
          </a:p>
        </p:txBody>
      </p:sp>
      <p:sp>
        <p:nvSpPr>
          <p:cNvPr id="58" name="円/楕円 57"/>
          <p:cNvSpPr/>
          <p:nvPr/>
        </p:nvSpPr>
        <p:spPr>
          <a:xfrm>
            <a:off x="6743007" y="3059068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b="1"/>
          </a:p>
        </p:txBody>
      </p:sp>
      <p:sp>
        <p:nvSpPr>
          <p:cNvPr id="60" name="円/楕円 59"/>
          <p:cNvSpPr/>
          <p:nvPr/>
        </p:nvSpPr>
        <p:spPr>
          <a:xfrm>
            <a:off x="2351815" y="4937262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b="1"/>
          </a:p>
        </p:txBody>
      </p:sp>
      <p:sp>
        <p:nvSpPr>
          <p:cNvPr id="62" name="円/楕円 61"/>
          <p:cNvSpPr/>
          <p:nvPr/>
        </p:nvSpPr>
        <p:spPr>
          <a:xfrm>
            <a:off x="4600512" y="4931595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b="1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16"/>
          <a:stretch/>
        </p:blipFill>
        <p:spPr>
          <a:xfrm>
            <a:off x="6663963" y="4840161"/>
            <a:ext cx="2114167" cy="1823760"/>
          </a:xfrm>
          <a:prstGeom prst="rect">
            <a:avLst/>
          </a:prstGeom>
        </p:spPr>
      </p:pic>
      <p:sp>
        <p:nvSpPr>
          <p:cNvPr id="66" name="円/楕円 65"/>
          <p:cNvSpPr/>
          <p:nvPr/>
        </p:nvSpPr>
        <p:spPr>
          <a:xfrm>
            <a:off x="6800155" y="4908925"/>
            <a:ext cx="438648" cy="43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b="1"/>
          </a:p>
        </p:txBody>
      </p:sp>
      <p:sp>
        <p:nvSpPr>
          <p:cNvPr id="68" name="正方形/長方形 67"/>
          <p:cNvSpPr/>
          <p:nvPr/>
        </p:nvSpPr>
        <p:spPr>
          <a:xfrm>
            <a:off x="4685331" y="6271058"/>
            <a:ext cx="1694204" cy="2728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altLang="ja-JP" sz="10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IT </a:t>
            </a:r>
            <a:r>
              <a:rPr kumimoji="1" lang="ru-RU" altLang="ja-JP" sz="10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Бизнес Центр</a:t>
            </a:r>
            <a:endParaRPr kumimoji="1" lang="ja-JP" altLang="en-US" sz="10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7147056" y="6301064"/>
            <a:ext cx="1232785" cy="2728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sz="105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Пляжи</a:t>
            </a:r>
            <a:endParaRPr kumimoji="1" lang="ja-JP" altLang="en-US" sz="105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976301" y="135071"/>
            <a:ext cx="321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ja-JP" sz="2400" b="1" dirty="0" smtClean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Рядом Со Школой</a:t>
            </a:r>
            <a:endParaRPr kumimoji="1" lang="ja-JP" altLang="en-US" sz="24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7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テキスト ボックス 43"/>
          <p:cNvSpPr txBox="1"/>
          <p:nvPr/>
        </p:nvSpPr>
        <p:spPr>
          <a:xfrm>
            <a:off x="4415255" y="1314256"/>
            <a:ext cx="629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ja-JP" sz="8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7мин </a:t>
            </a:r>
            <a:r>
              <a:rPr lang="ru-RU" altLang="ja-JP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пешком</a:t>
            </a:r>
          </a:p>
        </p:txBody>
      </p:sp>
      <p:sp>
        <p:nvSpPr>
          <p:cNvPr id="64" name="テキスト ボックス 43"/>
          <p:cNvSpPr txBox="1"/>
          <p:nvPr/>
        </p:nvSpPr>
        <p:spPr>
          <a:xfrm>
            <a:off x="6592914" y="1322968"/>
            <a:ext cx="646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ja-JP" sz="8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5мин </a:t>
            </a:r>
            <a:r>
              <a:rPr lang="ru-RU" altLang="ja-JP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пешком</a:t>
            </a:r>
          </a:p>
        </p:txBody>
      </p:sp>
      <p:sp>
        <p:nvSpPr>
          <p:cNvPr id="72" name="テキスト ボックス 43"/>
          <p:cNvSpPr txBox="1"/>
          <p:nvPr/>
        </p:nvSpPr>
        <p:spPr>
          <a:xfrm>
            <a:off x="2263218" y="3157405"/>
            <a:ext cx="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ja-JP" sz="7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3мин </a:t>
            </a:r>
            <a:r>
              <a:rPr lang="ru-RU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пешком</a:t>
            </a:r>
          </a:p>
        </p:txBody>
      </p:sp>
      <p:sp>
        <p:nvSpPr>
          <p:cNvPr id="74" name="テキスト ボックス 43"/>
          <p:cNvSpPr txBox="1"/>
          <p:nvPr/>
        </p:nvSpPr>
        <p:spPr>
          <a:xfrm>
            <a:off x="4426023" y="3112492"/>
            <a:ext cx="660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ja-JP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2мин пешком</a:t>
            </a:r>
          </a:p>
        </p:txBody>
      </p:sp>
      <p:sp>
        <p:nvSpPr>
          <p:cNvPr id="75" name="テキスト ボックス 43"/>
          <p:cNvSpPr txBox="1"/>
          <p:nvPr/>
        </p:nvSpPr>
        <p:spPr>
          <a:xfrm>
            <a:off x="6629121" y="3116176"/>
            <a:ext cx="639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8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kumimoji="1" lang="ru-RU" altLang="ja-JP" sz="8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мин пешком</a:t>
            </a:r>
            <a:endParaRPr kumimoji="1" lang="ja-JP" altLang="en-US" sz="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6" name="テキスト ボックス 43"/>
          <p:cNvSpPr txBox="1"/>
          <p:nvPr/>
        </p:nvSpPr>
        <p:spPr>
          <a:xfrm>
            <a:off x="2283026" y="4953267"/>
            <a:ext cx="578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</a:t>
            </a:r>
            <a:r>
              <a:rPr kumimoji="1" lang="ru-RU" altLang="ja-JP" sz="7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мин на машине</a:t>
            </a:r>
            <a:endParaRPr kumimoji="1" lang="en-GB" altLang="ja-JP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7" name="テキスト ボックス 43"/>
          <p:cNvSpPr txBox="1"/>
          <p:nvPr/>
        </p:nvSpPr>
        <p:spPr>
          <a:xfrm>
            <a:off x="4530744" y="4935939"/>
            <a:ext cx="578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</a:t>
            </a:r>
            <a:r>
              <a:rPr kumimoji="1" lang="ru-RU" altLang="ja-JP" sz="7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мин на машине</a:t>
            </a:r>
            <a:endParaRPr kumimoji="1" lang="en-GB" altLang="ja-JP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8" name="テキスト ボックス 43"/>
          <p:cNvSpPr txBox="1"/>
          <p:nvPr/>
        </p:nvSpPr>
        <p:spPr>
          <a:xfrm>
            <a:off x="6730387" y="4920500"/>
            <a:ext cx="578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</a:t>
            </a:r>
            <a:r>
              <a:rPr kumimoji="1" lang="ru-RU" altLang="ja-JP" sz="7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мин на машине</a:t>
            </a:r>
            <a:endParaRPr kumimoji="1" lang="en-GB" altLang="ja-JP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0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912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6165304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0" y="54868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283026" y="1322968"/>
            <a:ext cx="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10mins on </a:t>
            </a:r>
            <a:r>
              <a:rPr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foot</a:t>
            </a:r>
            <a:endParaRPr kumimoji="1" lang="ja-JP" altLang="en-US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6" name="Picture 4323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2451" y="428782"/>
            <a:ext cx="6901173" cy="6354790"/>
          </a:xfrm>
          <a:prstGeom prst="rect">
            <a:avLst/>
          </a:prstGeom>
        </p:spPr>
      </p:pic>
      <p:sp>
        <p:nvSpPr>
          <p:cNvPr id="70" name="正方形/長方形 69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976301" y="135071"/>
            <a:ext cx="3276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AROUND</a:t>
            </a:r>
            <a:r>
              <a:rPr lang="ja-JP" altLang="en-US" sz="24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en-US" altLang="ja-JP" sz="24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SCHOOL</a:t>
            </a:r>
            <a:endParaRPr kumimoji="1" lang="ja-JP" altLang="en-US" sz="24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7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テキスト ボックス 43"/>
          <p:cNvSpPr txBox="1"/>
          <p:nvPr/>
        </p:nvSpPr>
        <p:spPr>
          <a:xfrm>
            <a:off x="2283026" y="3158085"/>
            <a:ext cx="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3mins</a:t>
            </a:r>
          </a:p>
          <a:p>
            <a:pPr algn="ctr"/>
            <a:r>
              <a:rPr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on foot</a:t>
            </a:r>
            <a:endParaRPr kumimoji="1" lang="ja-JP" altLang="en-US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6" name="テキスト ボックス 43"/>
          <p:cNvSpPr txBox="1"/>
          <p:nvPr/>
        </p:nvSpPr>
        <p:spPr>
          <a:xfrm>
            <a:off x="2283407" y="5031220"/>
            <a:ext cx="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10mins</a:t>
            </a:r>
            <a:r>
              <a:rPr lang="ja-JP" altLang="en-US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by car</a:t>
            </a:r>
            <a:endParaRPr kumimoji="1" lang="en-GB" altLang="ja-JP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4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795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450215"/>
            <a:ext cx="4449646" cy="6161048"/>
          </a:xfrm>
          <a:prstGeom prst="rect">
            <a:avLst/>
          </a:prstGeom>
        </p:spPr>
      </p:pic>
      <p:pic>
        <p:nvPicPr>
          <p:cNvPr id="18" name="Picture 2" descr="F:\WELTS\WELTS 마케팅 화일\WELTS PPT\ppt 총망라\Animation\화살동영상\CBA01_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890776">
            <a:off x="5683073" y="3745743"/>
            <a:ext cx="8667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 flipH="1">
            <a:off x="1827847" y="76470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291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6165304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0" y="54868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283026" y="1322968"/>
            <a:ext cx="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10mins on </a:t>
            </a:r>
            <a:r>
              <a:rPr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foot</a:t>
            </a:r>
            <a:endParaRPr kumimoji="1" lang="ja-JP" altLang="en-US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976301" y="135071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4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ABOUT CEBU</a:t>
            </a:r>
            <a:endParaRPr kumimoji="1" lang="ja-JP" altLang="en-US" sz="24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7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テキスト ボックス 43"/>
          <p:cNvSpPr txBox="1"/>
          <p:nvPr/>
        </p:nvSpPr>
        <p:spPr>
          <a:xfrm>
            <a:off x="2283026" y="3158085"/>
            <a:ext cx="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3mins</a:t>
            </a:r>
          </a:p>
          <a:p>
            <a:pPr algn="ctr"/>
            <a:r>
              <a:rPr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on foot</a:t>
            </a:r>
            <a:endParaRPr kumimoji="1" lang="ja-JP" altLang="en-US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6" name="テキスト ボックス 43"/>
          <p:cNvSpPr txBox="1"/>
          <p:nvPr/>
        </p:nvSpPr>
        <p:spPr>
          <a:xfrm>
            <a:off x="2283407" y="5031220"/>
            <a:ext cx="57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10mins</a:t>
            </a:r>
            <a:r>
              <a:rPr lang="ja-JP" altLang="en-US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GB" altLang="ja-JP" sz="7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by car</a:t>
            </a:r>
            <a:endParaRPr kumimoji="1" lang="en-GB" altLang="ja-JP" sz="7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8414" y="751381"/>
            <a:ext cx="3244132" cy="5994375"/>
          </a:xfrm>
          <a:prstGeom prst="rect">
            <a:avLst/>
          </a:prstGeom>
        </p:spPr>
      </p:pic>
      <p:grpSp>
        <p:nvGrpSpPr>
          <p:cNvPr id="14" name="Group 429990"/>
          <p:cNvGrpSpPr/>
          <p:nvPr/>
        </p:nvGrpSpPr>
        <p:grpSpPr>
          <a:xfrm>
            <a:off x="5527158" y="461318"/>
            <a:ext cx="3441740" cy="6222242"/>
            <a:chOff x="3348736" y="0"/>
            <a:chExt cx="3981704" cy="10320885"/>
          </a:xfrm>
        </p:grpSpPr>
        <p:sp>
          <p:nvSpPr>
            <p:cNvPr id="15" name="Shape 107921"/>
            <p:cNvSpPr/>
            <p:nvPr/>
          </p:nvSpPr>
          <p:spPr>
            <a:xfrm>
              <a:off x="5981306" y="4065"/>
              <a:ext cx="40780" cy="91516"/>
            </a:xfrm>
            <a:custGeom>
              <a:avLst/>
              <a:gdLst/>
              <a:ahLst/>
              <a:cxnLst/>
              <a:rect l="0" t="0" r="0" b="0"/>
              <a:pathLst>
                <a:path w="40780" h="91516">
                  <a:moveTo>
                    <a:pt x="33884" y="0"/>
                  </a:moveTo>
                  <a:lnTo>
                    <a:pt x="40780" y="0"/>
                  </a:lnTo>
                  <a:lnTo>
                    <a:pt x="40780" y="10941"/>
                  </a:lnTo>
                  <a:lnTo>
                    <a:pt x="40754" y="10871"/>
                  </a:lnTo>
                  <a:lnTo>
                    <a:pt x="24359" y="55994"/>
                  </a:lnTo>
                  <a:lnTo>
                    <a:pt x="40780" y="55994"/>
                  </a:lnTo>
                  <a:lnTo>
                    <a:pt x="40780" y="65405"/>
                  </a:lnTo>
                  <a:lnTo>
                    <a:pt x="20891" y="65405"/>
                  </a:lnTo>
                  <a:lnTo>
                    <a:pt x="11481" y="91516"/>
                  </a:lnTo>
                  <a:lnTo>
                    <a:pt x="0" y="91516"/>
                  </a:lnTo>
                  <a:lnTo>
                    <a:pt x="338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16" name="Shape 107922"/>
            <p:cNvSpPr/>
            <p:nvPr/>
          </p:nvSpPr>
          <p:spPr>
            <a:xfrm>
              <a:off x="6022086" y="4065"/>
              <a:ext cx="41326" cy="91516"/>
            </a:xfrm>
            <a:custGeom>
              <a:avLst/>
              <a:gdLst/>
              <a:ahLst/>
              <a:cxnLst/>
              <a:rect l="0" t="0" r="0" b="0"/>
              <a:pathLst>
                <a:path w="41326" h="91516">
                  <a:moveTo>
                    <a:pt x="0" y="0"/>
                  </a:moveTo>
                  <a:lnTo>
                    <a:pt x="7493" y="0"/>
                  </a:lnTo>
                  <a:lnTo>
                    <a:pt x="41326" y="91516"/>
                  </a:lnTo>
                  <a:lnTo>
                    <a:pt x="29248" y="91516"/>
                  </a:lnTo>
                  <a:lnTo>
                    <a:pt x="19825" y="65405"/>
                  </a:lnTo>
                  <a:lnTo>
                    <a:pt x="0" y="65405"/>
                  </a:lnTo>
                  <a:lnTo>
                    <a:pt x="0" y="55994"/>
                  </a:lnTo>
                  <a:lnTo>
                    <a:pt x="16421" y="55994"/>
                  </a:lnTo>
                  <a:lnTo>
                    <a:pt x="0" y="1094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17" name="Shape 107923"/>
            <p:cNvSpPr/>
            <p:nvPr/>
          </p:nvSpPr>
          <p:spPr>
            <a:xfrm>
              <a:off x="6074817" y="0"/>
              <a:ext cx="29807" cy="97473"/>
            </a:xfrm>
            <a:custGeom>
              <a:avLst/>
              <a:gdLst/>
              <a:ahLst/>
              <a:cxnLst/>
              <a:rect l="0" t="0" r="0" b="0"/>
              <a:pathLst>
                <a:path w="29807" h="97473">
                  <a:moveTo>
                    <a:pt x="0" y="0"/>
                  </a:moveTo>
                  <a:lnTo>
                    <a:pt x="10694" y="0"/>
                  </a:lnTo>
                  <a:lnTo>
                    <a:pt x="10694" y="34493"/>
                  </a:lnTo>
                  <a:lnTo>
                    <a:pt x="29807" y="26550"/>
                  </a:lnTo>
                  <a:lnTo>
                    <a:pt x="29807" y="35342"/>
                  </a:lnTo>
                  <a:lnTo>
                    <a:pt x="10694" y="43180"/>
                  </a:lnTo>
                  <a:lnTo>
                    <a:pt x="10694" y="83871"/>
                  </a:lnTo>
                  <a:cubicBezTo>
                    <a:pt x="16777" y="86576"/>
                    <a:pt x="22403" y="87935"/>
                    <a:pt x="27584" y="87935"/>
                  </a:cubicBezTo>
                  <a:lnTo>
                    <a:pt x="29807" y="86939"/>
                  </a:lnTo>
                  <a:lnTo>
                    <a:pt x="29807" y="97464"/>
                  </a:lnTo>
                  <a:lnTo>
                    <a:pt x="29769" y="97473"/>
                  </a:lnTo>
                  <a:cubicBezTo>
                    <a:pt x="23101" y="97473"/>
                    <a:pt x="16751" y="95631"/>
                    <a:pt x="10770" y="91948"/>
                  </a:cubicBezTo>
                  <a:lnTo>
                    <a:pt x="9855" y="95593"/>
                  </a:lnTo>
                  <a:lnTo>
                    <a:pt x="0" y="9559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18" name="Shape 107924"/>
            <p:cNvSpPr/>
            <p:nvPr/>
          </p:nvSpPr>
          <p:spPr>
            <a:xfrm>
              <a:off x="6104624" y="25019"/>
              <a:ext cx="30150" cy="72445"/>
            </a:xfrm>
            <a:custGeom>
              <a:avLst/>
              <a:gdLst/>
              <a:ahLst/>
              <a:cxnLst/>
              <a:rect l="0" t="0" r="0" b="0"/>
              <a:pathLst>
                <a:path w="30150" h="72445">
                  <a:moveTo>
                    <a:pt x="3683" y="0"/>
                  </a:moveTo>
                  <a:cubicBezTo>
                    <a:pt x="11722" y="0"/>
                    <a:pt x="18174" y="3175"/>
                    <a:pt x="22961" y="9538"/>
                  </a:cubicBezTo>
                  <a:cubicBezTo>
                    <a:pt x="27737" y="15888"/>
                    <a:pt x="30150" y="24600"/>
                    <a:pt x="30150" y="35649"/>
                  </a:cubicBezTo>
                  <a:cubicBezTo>
                    <a:pt x="30150" y="46584"/>
                    <a:pt x="27241" y="55448"/>
                    <a:pt x="21463" y="62255"/>
                  </a:cubicBezTo>
                  <a:cubicBezTo>
                    <a:pt x="18574" y="65653"/>
                    <a:pt x="15338" y="68202"/>
                    <a:pt x="11755" y="69902"/>
                  </a:cubicBezTo>
                  <a:lnTo>
                    <a:pt x="0" y="72445"/>
                  </a:lnTo>
                  <a:lnTo>
                    <a:pt x="0" y="61920"/>
                  </a:lnTo>
                  <a:lnTo>
                    <a:pt x="13475" y="55880"/>
                  </a:lnTo>
                  <a:cubicBezTo>
                    <a:pt x="17221" y="51181"/>
                    <a:pt x="19114" y="44539"/>
                    <a:pt x="19114" y="35954"/>
                  </a:cubicBezTo>
                  <a:cubicBezTo>
                    <a:pt x="19114" y="18707"/>
                    <a:pt x="12929" y="10084"/>
                    <a:pt x="584" y="10084"/>
                  </a:cubicBezTo>
                  <a:lnTo>
                    <a:pt x="0" y="10323"/>
                  </a:lnTo>
                  <a:lnTo>
                    <a:pt x="0" y="1531"/>
                  </a:lnTo>
                  <a:lnTo>
                    <a:pt x="36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19" name="Shape 107925"/>
            <p:cNvSpPr/>
            <p:nvPr/>
          </p:nvSpPr>
          <p:spPr>
            <a:xfrm>
              <a:off x="6145467" y="25020"/>
              <a:ext cx="31648" cy="72453"/>
            </a:xfrm>
            <a:custGeom>
              <a:avLst/>
              <a:gdLst/>
              <a:ahLst/>
              <a:cxnLst/>
              <a:rect l="0" t="0" r="0" b="0"/>
              <a:pathLst>
                <a:path w="31648" h="72453">
                  <a:moveTo>
                    <a:pt x="31648" y="0"/>
                  </a:moveTo>
                  <a:lnTo>
                    <a:pt x="31648" y="9106"/>
                  </a:lnTo>
                  <a:cubicBezTo>
                    <a:pt x="25045" y="9106"/>
                    <a:pt x="19964" y="11430"/>
                    <a:pt x="16396" y="16091"/>
                  </a:cubicBezTo>
                  <a:cubicBezTo>
                    <a:pt x="12852" y="20752"/>
                    <a:pt x="11062" y="27483"/>
                    <a:pt x="11062" y="36309"/>
                  </a:cubicBezTo>
                  <a:cubicBezTo>
                    <a:pt x="11062" y="45021"/>
                    <a:pt x="12852" y="51702"/>
                    <a:pt x="16396" y="56350"/>
                  </a:cubicBezTo>
                  <a:cubicBezTo>
                    <a:pt x="19964" y="61011"/>
                    <a:pt x="25045" y="63348"/>
                    <a:pt x="31648" y="63348"/>
                  </a:cubicBezTo>
                  <a:lnTo>
                    <a:pt x="31648" y="72453"/>
                  </a:lnTo>
                  <a:cubicBezTo>
                    <a:pt x="21895" y="72453"/>
                    <a:pt x="14186" y="69215"/>
                    <a:pt x="8509" y="62763"/>
                  </a:cubicBezTo>
                  <a:cubicBezTo>
                    <a:pt x="2845" y="56299"/>
                    <a:pt x="0" y="47485"/>
                    <a:pt x="0" y="36309"/>
                  </a:cubicBezTo>
                  <a:cubicBezTo>
                    <a:pt x="0" y="25133"/>
                    <a:pt x="2845" y="16294"/>
                    <a:pt x="8560" y="9766"/>
                  </a:cubicBezTo>
                  <a:cubicBezTo>
                    <a:pt x="14288" y="3251"/>
                    <a:pt x="21971" y="0"/>
                    <a:pt x="316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0" name="Shape 107926"/>
            <p:cNvSpPr/>
            <p:nvPr/>
          </p:nvSpPr>
          <p:spPr>
            <a:xfrm>
              <a:off x="6177115" y="25020"/>
              <a:ext cx="31648" cy="72453"/>
            </a:xfrm>
            <a:custGeom>
              <a:avLst/>
              <a:gdLst/>
              <a:ahLst/>
              <a:cxnLst/>
              <a:rect l="0" t="0" r="0" b="0"/>
              <a:pathLst>
                <a:path w="31648" h="72453">
                  <a:moveTo>
                    <a:pt x="0" y="0"/>
                  </a:moveTo>
                  <a:cubicBezTo>
                    <a:pt x="9677" y="0"/>
                    <a:pt x="17361" y="3238"/>
                    <a:pt x="23063" y="9715"/>
                  </a:cubicBezTo>
                  <a:cubicBezTo>
                    <a:pt x="28778" y="16192"/>
                    <a:pt x="31648" y="25057"/>
                    <a:pt x="31648" y="36309"/>
                  </a:cubicBezTo>
                  <a:cubicBezTo>
                    <a:pt x="31648" y="47561"/>
                    <a:pt x="28804" y="56413"/>
                    <a:pt x="23114" y="62814"/>
                  </a:cubicBezTo>
                  <a:cubicBezTo>
                    <a:pt x="17412" y="69240"/>
                    <a:pt x="9728" y="72453"/>
                    <a:pt x="0" y="72453"/>
                  </a:cubicBezTo>
                  <a:lnTo>
                    <a:pt x="0" y="63348"/>
                  </a:lnTo>
                  <a:cubicBezTo>
                    <a:pt x="6604" y="63348"/>
                    <a:pt x="11684" y="61011"/>
                    <a:pt x="15227" y="56350"/>
                  </a:cubicBezTo>
                  <a:cubicBezTo>
                    <a:pt x="18796" y="51702"/>
                    <a:pt x="20587" y="45021"/>
                    <a:pt x="20587" y="36309"/>
                  </a:cubicBezTo>
                  <a:cubicBezTo>
                    <a:pt x="20587" y="18174"/>
                    <a:pt x="13716" y="9106"/>
                    <a:pt x="0" y="9106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1" name="Shape 107927"/>
            <p:cNvSpPr/>
            <p:nvPr/>
          </p:nvSpPr>
          <p:spPr>
            <a:xfrm>
              <a:off x="6223864" y="26962"/>
              <a:ext cx="56731" cy="70510"/>
            </a:xfrm>
            <a:custGeom>
              <a:avLst/>
              <a:gdLst/>
              <a:ahLst/>
              <a:cxnLst/>
              <a:rect l="0" t="0" r="0" b="0"/>
              <a:pathLst>
                <a:path w="56731" h="70510">
                  <a:moveTo>
                    <a:pt x="0" y="0"/>
                  </a:moveTo>
                  <a:lnTo>
                    <a:pt x="10694" y="0"/>
                  </a:lnTo>
                  <a:lnTo>
                    <a:pt x="10694" y="38570"/>
                  </a:lnTo>
                  <a:cubicBezTo>
                    <a:pt x="10694" y="47396"/>
                    <a:pt x="11887" y="53251"/>
                    <a:pt x="14262" y="56121"/>
                  </a:cubicBezTo>
                  <a:cubicBezTo>
                    <a:pt x="16625" y="58992"/>
                    <a:pt x="20485" y="60427"/>
                    <a:pt x="25819" y="60427"/>
                  </a:cubicBezTo>
                  <a:cubicBezTo>
                    <a:pt x="32144" y="60427"/>
                    <a:pt x="38875" y="57506"/>
                    <a:pt x="46038" y="51625"/>
                  </a:cubicBezTo>
                  <a:lnTo>
                    <a:pt x="46038" y="0"/>
                  </a:lnTo>
                  <a:lnTo>
                    <a:pt x="56731" y="0"/>
                  </a:lnTo>
                  <a:lnTo>
                    <a:pt x="56731" y="68631"/>
                  </a:lnTo>
                  <a:lnTo>
                    <a:pt x="46038" y="68631"/>
                  </a:lnTo>
                  <a:lnTo>
                    <a:pt x="46038" y="60376"/>
                  </a:lnTo>
                  <a:cubicBezTo>
                    <a:pt x="37757" y="67132"/>
                    <a:pt x="29794" y="70510"/>
                    <a:pt x="22174" y="70510"/>
                  </a:cubicBezTo>
                  <a:cubicBezTo>
                    <a:pt x="15011" y="70510"/>
                    <a:pt x="9525" y="68301"/>
                    <a:pt x="5728" y="63868"/>
                  </a:cubicBezTo>
                  <a:cubicBezTo>
                    <a:pt x="1918" y="59423"/>
                    <a:pt x="0" y="53086"/>
                    <a:pt x="0" y="44818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2" name="Shape 107928"/>
            <p:cNvSpPr/>
            <p:nvPr/>
          </p:nvSpPr>
          <p:spPr>
            <a:xfrm>
              <a:off x="6293841" y="7214"/>
              <a:ext cx="42570" cy="89700"/>
            </a:xfrm>
            <a:custGeom>
              <a:avLst/>
              <a:gdLst/>
              <a:ahLst/>
              <a:cxnLst/>
              <a:rect l="0" t="0" r="0" b="0"/>
              <a:pathLst>
                <a:path w="42570" h="89700">
                  <a:moveTo>
                    <a:pt x="7886" y="0"/>
                  </a:moveTo>
                  <a:lnTo>
                    <a:pt x="18529" y="0"/>
                  </a:lnTo>
                  <a:lnTo>
                    <a:pt x="18529" y="19736"/>
                  </a:lnTo>
                  <a:lnTo>
                    <a:pt x="42570" y="19736"/>
                  </a:lnTo>
                  <a:lnTo>
                    <a:pt x="42570" y="28486"/>
                  </a:lnTo>
                  <a:lnTo>
                    <a:pt x="18529" y="28486"/>
                  </a:lnTo>
                  <a:lnTo>
                    <a:pt x="18529" y="60249"/>
                  </a:lnTo>
                  <a:cubicBezTo>
                    <a:pt x="18529" y="67462"/>
                    <a:pt x="19024" y="72123"/>
                    <a:pt x="20015" y="74244"/>
                  </a:cubicBezTo>
                  <a:cubicBezTo>
                    <a:pt x="21006" y="76378"/>
                    <a:pt x="22492" y="77927"/>
                    <a:pt x="24536" y="78918"/>
                  </a:cubicBezTo>
                  <a:cubicBezTo>
                    <a:pt x="26568" y="79908"/>
                    <a:pt x="29146" y="80416"/>
                    <a:pt x="32296" y="80416"/>
                  </a:cubicBezTo>
                  <a:cubicBezTo>
                    <a:pt x="35293" y="80416"/>
                    <a:pt x="38595" y="79680"/>
                    <a:pt x="42189" y="78219"/>
                  </a:cubicBezTo>
                  <a:lnTo>
                    <a:pt x="42570" y="78219"/>
                  </a:lnTo>
                  <a:lnTo>
                    <a:pt x="42570" y="87935"/>
                  </a:lnTo>
                  <a:cubicBezTo>
                    <a:pt x="37757" y="89116"/>
                    <a:pt x="33261" y="89700"/>
                    <a:pt x="29096" y="89700"/>
                  </a:cubicBezTo>
                  <a:cubicBezTo>
                    <a:pt x="14910" y="89700"/>
                    <a:pt x="7836" y="81915"/>
                    <a:pt x="7836" y="66319"/>
                  </a:cubicBezTo>
                  <a:lnTo>
                    <a:pt x="7836" y="28486"/>
                  </a:lnTo>
                  <a:lnTo>
                    <a:pt x="0" y="28486"/>
                  </a:lnTo>
                  <a:lnTo>
                    <a:pt x="0" y="19736"/>
                  </a:lnTo>
                  <a:lnTo>
                    <a:pt x="7886" y="19736"/>
                  </a:lnTo>
                  <a:lnTo>
                    <a:pt x="78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3" name="Shape 107929"/>
            <p:cNvSpPr/>
            <p:nvPr/>
          </p:nvSpPr>
          <p:spPr>
            <a:xfrm>
              <a:off x="6385967" y="2413"/>
              <a:ext cx="74092" cy="94806"/>
            </a:xfrm>
            <a:custGeom>
              <a:avLst/>
              <a:gdLst/>
              <a:ahLst/>
              <a:cxnLst/>
              <a:rect l="0" t="0" r="0" b="0"/>
              <a:pathLst>
                <a:path w="74092" h="94806">
                  <a:moveTo>
                    <a:pt x="43853" y="0"/>
                  </a:moveTo>
                  <a:cubicBezTo>
                    <a:pt x="53530" y="0"/>
                    <a:pt x="63602" y="2731"/>
                    <a:pt x="74092" y="8204"/>
                  </a:cubicBezTo>
                  <a:lnTo>
                    <a:pt x="74092" y="21501"/>
                  </a:lnTo>
                  <a:lnTo>
                    <a:pt x="73241" y="21501"/>
                  </a:lnTo>
                  <a:cubicBezTo>
                    <a:pt x="63716" y="13525"/>
                    <a:pt x="53670" y="9538"/>
                    <a:pt x="43104" y="9538"/>
                  </a:cubicBezTo>
                  <a:cubicBezTo>
                    <a:pt x="33477" y="9538"/>
                    <a:pt x="25845" y="12890"/>
                    <a:pt x="20218" y="19596"/>
                  </a:cubicBezTo>
                  <a:cubicBezTo>
                    <a:pt x="14579" y="26289"/>
                    <a:pt x="11760" y="35585"/>
                    <a:pt x="11760" y="47498"/>
                  </a:cubicBezTo>
                  <a:cubicBezTo>
                    <a:pt x="11760" y="59322"/>
                    <a:pt x="14630" y="68567"/>
                    <a:pt x="20358" y="75222"/>
                  </a:cubicBezTo>
                  <a:cubicBezTo>
                    <a:pt x="26086" y="81877"/>
                    <a:pt x="33731" y="85217"/>
                    <a:pt x="43231" y="85217"/>
                  </a:cubicBezTo>
                  <a:cubicBezTo>
                    <a:pt x="48387" y="85217"/>
                    <a:pt x="53276" y="84392"/>
                    <a:pt x="57937" y="82753"/>
                  </a:cubicBezTo>
                  <a:cubicBezTo>
                    <a:pt x="62573" y="81115"/>
                    <a:pt x="67691" y="77902"/>
                    <a:pt x="73241" y="73127"/>
                  </a:cubicBezTo>
                  <a:lnTo>
                    <a:pt x="74092" y="73127"/>
                  </a:lnTo>
                  <a:lnTo>
                    <a:pt x="74092" y="86487"/>
                  </a:lnTo>
                  <a:cubicBezTo>
                    <a:pt x="66319" y="90170"/>
                    <a:pt x="60274" y="92481"/>
                    <a:pt x="55956" y="93408"/>
                  </a:cubicBezTo>
                  <a:cubicBezTo>
                    <a:pt x="51638" y="94336"/>
                    <a:pt x="47599" y="94806"/>
                    <a:pt x="43777" y="94806"/>
                  </a:cubicBezTo>
                  <a:cubicBezTo>
                    <a:pt x="30112" y="94806"/>
                    <a:pt x="19367" y="90678"/>
                    <a:pt x="11633" y="82410"/>
                  </a:cubicBezTo>
                  <a:cubicBezTo>
                    <a:pt x="3861" y="74168"/>
                    <a:pt x="0" y="62522"/>
                    <a:pt x="0" y="47498"/>
                  </a:cubicBezTo>
                  <a:cubicBezTo>
                    <a:pt x="0" y="32753"/>
                    <a:pt x="3937" y="21158"/>
                    <a:pt x="11798" y="12700"/>
                  </a:cubicBezTo>
                  <a:cubicBezTo>
                    <a:pt x="19698" y="4242"/>
                    <a:pt x="30353" y="0"/>
                    <a:pt x="4385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4" name="Shape 107930"/>
            <p:cNvSpPr/>
            <p:nvPr/>
          </p:nvSpPr>
          <p:spPr>
            <a:xfrm>
              <a:off x="6475197" y="4064"/>
              <a:ext cx="59576" cy="91529"/>
            </a:xfrm>
            <a:custGeom>
              <a:avLst/>
              <a:gdLst/>
              <a:ahLst/>
              <a:cxnLst/>
              <a:rect l="0" t="0" r="0" b="0"/>
              <a:pathLst>
                <a:path w="59576" h="91529">
                  <a:moveTo>
                    <a:pt x="0" y="0"/>
                  </a:moveTo>
                  <a:lnTo>
                    <a:pt x="59576" y="0"/>
                  </a:lnTo>
                  <a:lnTo>
                    <a:pt x="59576" y="9843"/>
                  </a:lnTo>
                  <a:lnTo>
                    <a:pt x="11278" y="9843"/>
                  </a:lnTo>
                  <a:lnTo>
                    <a:pt x="11278" y="36500"/>
                  </a:lnTo>
                  <a:lnTo>
                    <a:pt x="58357" y="36500"/>
                  </a:lnTo>
                  <a:lnTo>
                    <a:pt x="58357" y="46342"/>
                  </a:lnTo>
                  <a:lnTo>
                    <a:pt x="11278" y="46342"/>
                  </a:lnTo>
                  <a:lnTo>
                    <a:pt x="11278" y="81686"/>
                  </a:lnTo>
                  <a:lnTo>
                    <a:pt x="59576" y="81686"/>
                  </a:lnTo>
                  <a:lnTo>
                    <a:pt x="59576" y="91529"/>
                  </a:lnTo>
                  <a:lnTo>
                    <a:pt x="0" y="9152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5" name="Shape 107931"/>
            <p:cNvSpPr/>
            <p:nvPr/>
          </p:nvSpPr>
          <p:spPr>
            <a:xfrm>
              <a:off x="6552007" y="4065"/>
              <a:ext cx="33877" cy="91516"/>
            </a:xfrm>
            <a:custGeom>
              <a:avLst/>
              <a:gdLst/>
              <a:ahLst/>
              <a:cxnLst/>
              <a:rect l="0" t="0" r="0" b="0"/>
              <a:pathLst>
                <a:path w="33877" h="91516">
                  <a:moveTo>
                    <a:pt x="0" y="0"/>
                  </a:moveTo>
                  <a:lnTo>
                    <a:pt x="26962" y="0"/>
                  </a:lnTo>
                  <a:lnTo>
                    <a:pt x="33877" y="158"/>
                  </a:lnTo>
                  <a:lnTo>
                    <a:pt x="33877" y="10106"/>
                  </a:lnTo>
                  <a:lnTo>
                    <a:pt x="26251" y="9588"/>
                  </a:lnTo>
                  <a:lnTo>
                    <a:pt x="11316" y="9588"/>
                  </a:lnTo>
                  <a:lnTo>
                    <a:pt x="11316" y="37414"/>
                  </a:lnTo>
                  <a:lnTo>
                    <a:pt x="27635" y="37414"/>
                  </a:lnTo>
                  <a:lnTo>
                    <a:pt x="33877" y="35972"/>
                  </a:lnTo>
                  <a:lnTo>
                    <a:pt x="33877" y="47153"/>
                  </a:lnTo>
                  <a:lnTo>
                    <a:pt x="30810" y="46761"/>
                  </a:lnTo>
                  <a:lnTo>
                    <a:pt x="11316" y="46761"/>
                  </a:lnTo>
                  <a:lnTo>
                    <a:pt x="11316" y="81928"/>
                  </a:lnTo>
                  <a:lnTo>
                    <a:pt x="27762" y="81928"/>
                  </a:lnTo>
                  <a:lnTo>
                    <a:pt x="33877" y="81417"/>
                  </a:lnTo>
                  <a:lnTo>
                    <a:pt x="33877" y="91009"/>
                  </a:lnTo>
                  <a:lnTo>
                    <a:pt x="32080" y="91516"/>
                  </a:lnTo>
                  <a:lnTo>
                    <a:pt x="0" y="9151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6" name="Shape 107932"/>
            <p:cNvSpPr/>
            <p:nvPr/>
          </p:nvSpPr>
          <p:spPr>
            <a:xfrm>
              <a:off x="6585884" y="4223"/>
              <a:ext cx="34334" cy="90851"/>
            </a:xfrm>
            <a:custGeom>
              <a:avLst/>
              <a:gdLst/>
              <a:ahLst/>
              <a:cxnLst/>
              <a:rect l="0" t="0" r="0" b="0"/>
              <a:pathLst>
                <a:path w="34334" h="90851">
                  <a:moveTo>
                    <a:pt x="0" y="0"/>
                  </a:moveTo>
                  <a:lnTo>
                    <a:pt x="3639" y="83"/>
                  </a:lnTo>
                  <a:cubicBezTo>
                    <a:pt x="6534" y="248"/>
                    <a:pt x="9506" y="769"/>
                    <a:pt x="12567" y="1658"/>
                  </a:cubicBezTo>
                  <a:cubicBezTo>
                    <a:pt x="15615" y="2547"/>
                    <a:pt x="18244" y="3893"/>
                    <a:pt x="20428" y="5697"/>
                  </a:cubicBezTo>
                  <a:cubicBezTo>
                    <a:pt x="22613" y="7500"/>
                    <a:pt x="24250" y="9608"/>
                    <a:pt x="25292" y="12047"/>
                  </a:cubicBezTo>
                  <a:cubicBezTo>
                    <a:pt x="26333" y="14472"/>
                    <a:pt x="26880" y="17241"/>
                    <a:pt x="26880" y="20365"/>
                  </a:cubicBezTo>
                  <a:cubicBezTo>
                    <a:pt x="26880" y="28468"/>
                    <a:pt x="22778" y="34703"/>
                    <a:pt x="14599" y="39072"/>
                  </a:cubicBezTo>
                  <a:lnTo>
                    <a:pt x="14599" y="39555"/>
                  </a:lnTo>
                  <a:cubicBezTo>
                    <a:pt x="20796" y="40850"/>
                    <a:pt x="25635" y="43581"/>
                    <a:pt x="29102" y="47721"/>
                  </a:cubicBezTo>
                  <a:cubicBezTo>
                    <a:pt x="32607" y="51874"/>
                    <a:pt x="34334" y="57030"/>
                    <a:pt x="34334" y="63190"/>
                  </a:cubicBezTo>
                  <a:cubicBezTo>
                    <a:pt x="34334" y="71889"/>
                    <a:pt x="31210" y="78760"/>
                    <a:pt x="24962" y="83802"/>
                  </a:cubicBezTo>
                  <a:lnTo>
                    <a:pt x="0" y="90851"/>
                  </a:lnTo>
                  <a:lnTo>
                    <a:pt x="0" y="81259"/>
                  </a:lnTo>
                  <a:lnTo>
                    <a:pt x="8362" y="80562"/>
                  </a:lnTo>
                  <a:cubicBezTo>
                    <a:pt x="12198" y="79757"/>
                    <a:pt x="15050" y="78550"/>
                    <a:pt x="16923" y="76944"/>
                  </a:cubicBezTo>
                  <a:cubicBezTo>
                    <a:pt x="20669" y="73718"/>
                    <a:pt x="22561" y="69374"/>
                    <a:pt x="22561" y="63913"/>
                  </a:cubicBezTo>
                  <a:cubicBezTo>
                    <a:pt x="22561" y="60357"/>
                    <a:pt x="21863" y="57297"/>
                    <a:pt x="20504" y="54769"/>
                  </a:cubicBezTo>
                  <a:cubicBezTo>
                    <a:pt x="19107" y="52242"/>
                    <a:pt x="16949" y="50248"/>
                    <a:pt x="14027" y="48788"/>
                  </a:cubicBezTo>
                  <a:lnTo>
                    <a:pt x="0" y="46995"/>
                  </a:lnTo>
                  <a:lnTo>
                    <a:pt x="0" y="35814"/>
                  </a:lnTo>
                  <a:lnTo>
                    <a:pt x="10357" y="33421"/>
                  </a:lnTo>
                  <a:cubicBezTo>
                    <a:pt x="13507" y="30868"/>
                    <a:pt x="15094" y="26944"/>
                    <a:pt x="15094" y="21648"/>
                  </a:cubicBezTo>
                  <a:cubicBezTo>
                    <a:pt x="15094" y="17965"/>
                    <a:pt x="13824" y="15006"/>
                    <a:pt x="11323" y="12770"/>
                  </a:cubicBezTo>
                  <a:cubicBezTo>
                    <a:pt x="10071" y="11659"/>
                    <a:pt x="7865" y="10824"/>
                    <a:pt x="4706" y="10267"/>
                  </a:cubicBezTo>
                  <a:lnTo>
                    <a:pt x="0" y="994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7" name="Shape 107933"/>
            <p:cNvSpPr/>
            <p:nvPr/>
          </p:nvSpPr>
          <p:spPr>
            <a:xfrm>
              <a:off x="6634684" y="4064"/>
              <a:ext cx="70244" cy="93408"/>
            </a:xfrm>
            <a:custGeom>
              <a:avLst/>
              <a:gdLst/>
              <a:ahLst/>
              <a:cxnLst/>
              <a:rect l="0" t="0" r="0" b="0"/>
              <a:pathLst>
                <a:path w="70244" h="93408">
                  <a:moveTo>
                    <a:pt x="0" y="0"/>
                  </a:moveTo>
                  <a:lnTo>
                    <a:pt x="11278" y="0"/>
                  </a:lnTo>
                  <a:lnTo>
                    <a:pt x="11278" y="56248"/>
                  </a:lnTo>
                  <a:cubicBezTo>
                    <a:pt x="11278" y="66040"/>
                    <a:pt x="13246" y="73101"/>
                    <a:pt x="17183" y="77407"/>
                  </a:cubicBezTo>
                  <a:cubicBezTo>
                    <a:pt x="21107" y="81712"/>
                    <a:pt x="27089" y="83871"/>
                    <a:pt x="35090" y="83871"/>
                  </a:cubicBezTo>
                  <a:cubicBezTo>
                    <a:pt x="42990" y="83871"/>
                    <a:pt x="48933" y="81763"/>
                    <a:pt x="52959" y="77533"/>
                  </a:cubicBezTo>
                  <a:cubicBezTo>
                    <a:pt x="56947" y="73292"/>
                    <a:pt x="58954" y="66307"/>
                    <a:pt x="58954" y="56540"/>
                  </a:cubicBezTo>
                  <a:lnTo>
                    <a:pt x="58954" y="0"/>
                  </a:lnTo>
                  <a:lnTo>
                    <a:pt x="70244" y="0"/>
                  </a:lnTo>
                  <a:lnTo>
                    <a:pt x="70244" y="55207"/>
                  </a:lnTo>
                  <a:cubicBezTo>
                    <a:pt x="70244" y="68440"/>
                    <a:pt x="67246" y="78130"/>
                    <a:pt x="61214" y="84239"/>
                  </a:cubicBezTo>
                  <a:cubicBezTo>
                    <a:pt x="55182" y="90361"/>
                    <a:pt x="46457" y="93408"/>
                    <a:pt x="35090" y="93408"/>
                  </a:cubicBezTo>
                  <a:cubicBezTo>
                    <a:pt x="11684" y="93408"/>
                    <a:pt x="0" y="80670"/>
                    <a:pt x="0" y="5520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8" name="Shape 434525"/>
            <p:cNvSpPr/>
            <p:nvPr/>
          </p:nvSpPr>
          <p:spPr>
            <a:xfrm>
              <a:off x="6765811" y="50457"/>
              <a:ext cx="37871" cy="10211"/>
            </a:xfrm>
            <a:custGeom>
              <a:avLst/>
              <a:gdLst/>
              <a:ahLst/>
              <a:cxnLst/>
              <a:rect l="0" t="0" r="0" b="0"/>
              <a:pathLst>
                <a:path w="37871" h="10211">
                  <a:moveTo>
                    <a:pt x="0" y="0"/>
                  </a:moveTo>
                  <a:lnTo>
                    <a:pt x="37871" y="0"/>
                  </a:lnTo>
                  <a:lnTo>
                    <a:pt x="37871" y="10211"/>
                  </a:lnTo>
                  <a:lnTo>
                    <a:pt x="0" y="1021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29" name="Shape 107935"/>
            <p:cNvSpPr/>
            <p:nvPr/>
          </p:nvSpPr>
          <p:spPr>
            <a:xfrm>
              <a:off x="6863207" y="2185"/>
              <a:ext cx="61214" cy="93408"/>
            </a:xfrm>
            <a:custGeom>
              <a:avLst/>
              <a:gdLst/>
              <a:ahLst/>
              <a:cxnLst/>
              <a:rect l="0" t="0" r="0" b="0"/>
              <a:pathLst>
                <a:path w="61214" h="93408">
                  <a:moveTo>
                    <a:pt x="27622" y="0"/>
                  </a:moveTo>
                  <a:cubicBezTo>
                    <a:pt x="36855" y="0"/>
                    <a:pt x="44120" y="2235"/>
                    <a:pt x="49429" y="6706"/>
                  </a:cubicBezTo>
                  <a:cubicBezTo>
                    <a:pt x="54737" y="11189"/>
                    <a:pt x="57391" y="17285"/>
                    <a:pt x="57391" y="25019"/>
                  </a:cubicBezTo>
                  <a:cubicBezTo>
                    <a:pt x="57391" y="29146"/>
                    <a:pt x="56718" y="33096"/>
                    <a:pt x="55334" y="36868"/>
                  </a:cubicBezTo>
                  <a:cubicBezTo>
                    <a:pt x="54001" y="40627"/>
                    <a:pt x="51892" y="44298"/>
                    <a:pt x="49009" y="47866"/>
                  </a:cubicBezTo>
                  <a:cubicBezTo>
                    <a:pt x="46139" y="51422"/>
                    <a:pt x="42685" y="55207"/>
                    <a:pt x="38671" y="59220"/>
                  </a:cubicBezTo>
                  <a:cubicBezTo>
                    <a:pt x="34671" y="63221"/>
                    <a:pt x="25451" y="71361"/>
                    <a:pt x="11037" y="83629"/>
                  </a:cubicBezTo>
                  <a:lnTo>
                    <a:pt x="61214" y="83629"/>
                  </a:lnTo>
                  <a:lnTo>
                    <a:pt x="61214" y="93408"/>
                  </a:lnTo>
                  <a:lnTo>
                    <a:pt x="0" y="93408"/>
                  </a:lnTo>
                  <a:lnTo>
                    <a:pt x="0" y="81559"/>
                  </a:lnTo>
                  <a:cubicBezTo>
                    <a:pt x="6465" y="75971"/>
                    <a:pt x="13742" y="69482"/>
                    <a:pt x="21819" y="62065"/>
                  </a:cubicBezTo>
                  <a:cubicBezTo>
                    <a:pt x="29908" y="54661"/>
                    <a:pt x="35916" y="48146"/>
                    <a:pt x="39827" y="42520"/>
                  </a:cubicBezTo>
                  <a:cubicBezTo>
                    <a:pt x="43752" y="36881"/>
                    <a:pt x="45707" y="31255"/>
                    <a:pt x="45707" y="25629"/>
                  </a:cubicBezTo>
                  <a:cubicBezTo>
                    <a:pt x="45707" y="20650"/>
                    <a:pt x="44069" y="16764"/>
                    <a:pt x="40780" y="13970"/>
                  </a:cubicBezTo>
                  <a:cubicBezTo>
                    <a:pt x="37478" y="11176"/>
                    <a:pt x="32982" y="9779"/>
                    <a:pt x="27330" y="9779"/>
                  </a:cubicBezTo>
                  <a:cubicBezTo>
                    <a:pt x="19024" y="9779"/>
                    <a:pt x="10858" y="12408"/>
                    <a:pt x="2845" y="17678"/>
                  </a:cubicBezTo>
                  <a:lnTo>
                    <a:pt x="2222" y="17678"/>
                  </a:lnTo>
                  <a:lnTo>
                    <a:pt x="2222" y="5829"/>
                  </a:lnTo>
                  <a:cubicBezTo>
                    <a:pt x="10414" y="1943"/>
                    <a:pt x="18872" y="0"/>
                    <a:pt x="2762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30" name="Shape 107936"/>
            <p:cNvSpPr/>
            <p:nvPr/>
          </p:nvSpPr>
          <p:spPr>
            <a:xfrm>
              <a:off x="6940817" y="2172"/>
              <a:ext cx="59575" cy="95301"/>
            </a:xfrm>
            <a:custGeom>
              <a:avLst/>
              <a:gdLst/>
              <a:ahLst/>
              <a:cxnLst/>
              <a:rect l="0" t="0" r="0" b="0"/>
              <a:pathLst>
                <a:path w="59575" h="95301">
                  <a:moveTo>
                    <a:pt x="28054" y="0"/>
                  </a:moveTo>
                  <a:cubicBezTo>
                    <a:pt x="37478" y="0"/>
                    <a:pt x="44793" y="1981"/>
                    <a:pt x="49962" y="5931"/>
                  </a:cubicBezTo>
                  <a:cubicBezTo>
                    <a:pt x="55118" y="9881"/>
                    <a:pt x="57696" y="15215"/>
                    <a:pt x="57696" y="21933"/>
                  </a:cubicBezTo>
                  <a:cubicBezTo>
                    <a:pt x="57696" y="26873"/>
                    <a:pt x="55982" y="31280"/>
                    <a:pt x="52540" y="35166"/>
                  </a:cubicBezTo>
                  <a:cubicBezTo>
                    <a:pt x="49085" y="39053"/>
                    <a:pt x="44768" y="41529"/>
                    <a:pt x="39586" y="42583"/>
                  </a:cubicBezTo>
                  <a:lnTo>
                    <a:pt x="39586" y="43548"/>
                  </a:lnTo>
                  <a:cubicBezTo>
                    <a:pt x="52908" y="45936"/>
                    <a:pt x="59575" y="53607"/>
                    <a:pt x="59575" y="66573"/>
                  </a:cubicBezTo>
                  <a:cubicBezTo>
                    <a:pt x="59575" y="74955"/>
                    <a:pt x="56528" y="81839"/>
                    <a:pt x="50406" y="87211"/>
                  </a:cubicBezTo>
                  <a:cubicBezTo>
                    <a:pt x="44297" y="92596"/>
                    <a:pt x="36411" y="95301"/>
                    <a:pt x="26784" y="95301"/>
                  </a:cubicBezTo>
                  <a:cubicBezTo>
                    <a:pt x="17590" y="95301"/>
                    <a:pt x="8661" y="93396"/>
                    <a:pt x="0" y="89586"/>
                  </a:cubicBezTo>
                  <a:lnTo>
                    <a:pt x="0" y="77381"/>
                  </a:lnTo>
                  <a:lnTo>
                    <a:pt x="965" y="77381"/>
                  </a:lnTo>
                  <a:cubicBezTo>
                    <a:pt x="9182" y="82804"/>
                    <a:pt x="17691" y="85522"/>
                    <a:pt x="26467" y="85522"/>
                  </a:cubicBezTo>
                  <a:cubicBezTo>
                    <a:pt x="32969" y="85522"/>
                    <a:pt x="38151" y="83757"/>
                    <a:pt x="42049" y="80239"/>
                  </a:cubicBezTo>
                  <a:cubicBezTo>
                    <a:pt x="45962" y="76708"/>
                    <a:pt x="47917" y="71819"/>
                    <a:pt x="47917" y="65532"/>
                  </a:cubicBezTo>
                  <a:cubicBezTo>
                    <a:pt x="47917" y="59703"/>
                    <a:pt x="46215" y="55410"/>
                    <a:pt x="42811" y="52654"/>
                  </a:cubicBezTo>
                  <a:cubicBezTo>
                    <a:pt x="39421" y="49898"/>
                    <a:pt x="33909" y="48527"/>
                    <a:pt x="26289" y="48527"/>
                  </a:cubicBezTo>
                  <a:lnTo>
                    <a:pt x="20955" y="48527"/>
                  </a:lnTo>
                  <a:lnTo>
                    <a:pt x="20955" y="39179"/>
                  </a:lnTo>
                  <a:lnTo>
                    <a:pt x="25082" y="39179"/>
                  </a:lnTo>
                  <a:cubicBezTo>
                    <a:pt x="31648" y="39179"/>
                    <a:pt x="36779" y="37783"/>
                    <a:pt x="40501" y="34989"/>
                  </a:cubicBezTo>
                  <a:cubicBezTo>
                    <a:pt x="44221" y="32194"/>
                    <a:pt x="46089" y="28270"/>
                    <a:pt x="46089" y="23203"/>
                  </a:cubicBezTo>
                  <a:cubicBezTo>
                    <a:pt x="46089" y="18910"/>
                    <a:pt x="44476" y="15608"/>
                    <a:pt x="41199" y="13272"/>
                  </a:cubicBezTo>
                  <a:cubicBezTo>
                    <a:pt x="37947" y="10947"/>
                    <a:pt x="33465" y="9779"/>
                    <a:pt x="27762" y="9779"/>
                  </a:cubicBezTo>
                  <a:cubicBezTo>
                    <a:pt x="19520" y="9779"/>
                    <a:pt x="11379" y="12433"/>
                    <a:pt x="3277" y="17742"/>
                  </a:cubicBezTo>
                  <a:lnTo>
                    <a:pt x="2604" y="17742"/>
                  </a:lnTo>
                  <a:lnTo>
                    <a:pt x="2604" y="5766"/>
                  </a:lnTo>
                  <a:cubicBezTo>
                    <a:pt x="10795" y="1930"/>
                    <a:pt x="19279" y="0"/>
                    <a:pt x="280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sp>
          <p:nvSpPr>
            <p:cNvPr id="31" name="Shape 434526"/>
            <p:cNvSpPr/>
            <p:nvPr/>
          </p:nvSpPr>
          <p:spPr>
            <a:xfrm>
              <a:off x="7059498" y="50457"/>
              <a:ext cx="37897" cy="10211"/>
            </a:xfrm>
            <a:custGeom>
              <a:avLst/>
              <a:gdLst/>
              <a:ahLst/>
              <a:cxnLst/>
              <a:rect l="0" t="0" r="0" b="0"/>
              <a:pathLst>
                <a:path w="37897" h="10211">
                  <a:moveTo>
                    <a:pt x="0" y="0"/>
                  </a:moveTo>
                  <a:lnTo>
                    <a:pt x="37897" y="0"/>
                  </a:lnTo>
                  <a:lnTo>
                    <a:pt x="37897" y="10211"/>
                  </a:lnTo>
                  <a:lnTo>
                    <a:pt x="0" y="1021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1484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ko-KR" altLang="en-US"/>
            </a:p>
          </p:txBody>
        </p:sp>
        <p:pic>
          <p:nvPicPr>
            <p:cNvPr id="32" name="Picture 4323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4158" y="415900"/>
              <a:ext cx="2639568" cy="2438401"/>
            </a:xfrm>
            <a:prstGeom prst="rect">
              <a:avLst/>
            </a:prstGeom>
          </p:spPr>
        </p:pic>
        <p:pic>
          <p:nvPicPr>
            <p:cNvPr id="33" name="Picture 4323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8088" y="415900"/>
              <a:ext cx="1292352" cy="2438400"/>
            </a:xfrm>
            <a:prstGeom prst="rect">
              <a:avLst/>
            </a:prstGeom>
          </p:spPr>
        </p:pic>
        <p:pic>
          <p:nvPicPr>
            <p:cNvPr id="34" name="Picture 4323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8736" y="2904084"/>
              <a:ext cx="1292352" cy="2435352"/>
            </a:xfrm>
            <a:prstGeom prst="rect">
              <a:avLst/>
            </a:prstGeom>
          </p:spPr>
        </p:pic>
        <p:pic>
          <p:nvPicPr>
            <p:cNvPr id="35" name="Picture 4323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1888" y="2904084"/>
              <a:ext cx="1255776" cy="2438400"/>
            </a:xfrm>
            <a:prstGeom prst="rect">
              <a:avLst/>
            </a:prstGeom>
          </p:spPr>
        </p:pic>
        <p:pic>
          <p:nvPicPr>
            <p:cNvPr id="36" name="Picture 4323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8088" y="2904084"/>
              <a:ext cx="1292352" cy="2438400"/>
            </a:xfrm>
            <a:prstGeom prst="rect">
              <a:avLst/>
            </a:prstGeom>
          </p:spPr>
        </p:pic>
        <p:pic>
          <p:nvPicPr>
            <p:cNvPr id="37" name="Picture 4323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8736" y="5393285"/>
              <a:ext cx="1965960" cy="1194816"/>
            </a:xfrm>
            <a:prstGeom prst="rect">
              <a:avLst/>
            </a:prstGeom>
          </p:spPr>
        </p:pic>
        <p:pic>
          <p:nvPicPr>
            <p:cNvPr id="38" name="Picture 4323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64480" y="5393285"/>
              <a:ext cx="1965960" cy="1194816"/>
            </a:xfrm>
            <a:prstGeom prst="rect">
              <a:avLst/>
            </a:prstGeom>
          </p:spPr>
        </p:pic>
        <p:pic>
          <p:nvPicPr>
            <p:cNvPr id="39" name="Picture 4323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48736" y="6637885"/>
              <a:ext cx="1965960" cy="1194816"/>
            </a:xfrm>
            <a:prstGeom prst="rect">
              <a:avLst/>
            </a:prstGeom>
          </p:spPr>
        </p:pic>
        <p:pic>
          <p:nvPicPr>
            <p:cNvPr id="40" name="Picture 4323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64480" y="6637885"/>
              <a:ext cx="1965960" cy="1194816"/>
            </a:xfrm>
            <a:prstGeom prst="rect">
              <a:avLst/>
            </a:prstGeom>
          </p:spPr>
        </p:pic>
        <p:pic>
          <p:nvPicPr>
            <p:cNvPr id="41" name="Picture 4323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48736" y="7882485"/>
              <a:ext cx="1965960" cy="2438400"/>
            </a:xfrm>
            <a:prstGeom prst="rect">
              <a:avLst/>
            </a:prstGeom>
          </p:spPr>
        </p:pic>
        <p:pic>
          <p:nvPicPr>
            <p:cNvPr id="42" name="Picture 4323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64480" y="7882485"/>
              <a:ext cx="1965960" cy="2438400"/>
            </a:xfrm>
            <a:prstGeom prst="rect">
              <a:avLst/>
            </a:prstGeom>
          </p:spPr>
        </p:pic>
      </p:grpSp>
      <p:sp>
        <p:nvSpPr>
          <p:cNvPr id="50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3079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 flipH="1">
            <a:off x="1827847" y="76470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6825" y="1329121"/>
            <a:ext cx="7200800" cy="474418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9" y="3530739"/>
            <a:ext cx="483352" cy="47432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881352"/>
            <a:ext cx="729940" cy="5476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74745" y="394685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0000"/>
                </a:solidFill>
              </a:rPr>
              <a:t>SM CITY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5435" y="3077753"/>
            <a:ext cx="98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ko-KR" b="1" dirty="0" smtClean="0">
                <a:solidFill>
                  <a:srgbClr val="FF0000"/>
                </a:solidFill>
              </a:rPr>
              <a:t>Маболо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6647" y="2773933"/>
            <a:ext cx="1620372" cy="303820"/>
          </a:xfrm>
          <a:prstGeom prst="rect">
            <a:avLst/>
          </a:prstGeom>
        </p:spPr>
      </p:pic>
      <p:pic>
        <p:nvPicPr>
          <p:cNvPr id="19" name="Picture 2" descr="F:\WELTS\WELTS 마케팅 화일\WELTS PPT\ppt 총망라\Animation\화살동영상\CBA01_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18743">
            <a:off x="7861059" y="4111552"/>
            <a:ext cx="866775" cy="4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98005" y="4685362"/>
            <a:ext cx="15459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400" b="1" dirty="0" smtClean="0">
                <a:solidFill>
                  <a:srgbClr val="FF0000"/>
                </a:solidFill>
              </a:rPr>
              <a:t>Международный</a:t>
            </a:r>
          </a:p>
          <a:p>
            <a:pPr algn="ctr"/>
            <a:r>
              <a:rPr lang="ru-RU" altLang="ko-KR" sz="1400" b="1" dirty="0" smtClean="0">
                <a:solidFill>
                  <a:srgbClr val="FF0000"/>
                </a:solidFill>
              </a:rPr>
              <a:t>Аэропорт</a:t>
            </a:r>
          </a:p>
          <a:p>
            <a:pPr algn="ctr"/>
            <a:r>
              <a:rPr lang="en-GB" altLang="ko-KR" sz="1400" b="1" dirty="0" err="1" smtClean="0">
                <a:solidFill>
                  <a:srgbClr val="FF0000"/>
                </a:solidFill>
              </a:rPr>
              <a:t>Mactan</a:t>
            </a:r>
            <a:r>
              <a:rPr lang="en-GB" altLang="ko-KR" sz="1400" b="1" dirty="0" smtClean="0">
                <a:solidFill>
                  <a:srgbClr val="FF0000"/>
                </a:solidFill>
              </a:rPr>
              <a:t> </a:t>
            </a:r>
            <a:endParaRPr lang="en-GB" altLang="ko-KR" sz="1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9558" y="3645024"/>
            <a:ext cx="78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0000"/>
                </a:solidFill>
              </a:rPr>
              <a:t>AYALA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157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ВИДЕНИЕ</a:t>
            </a:r>
            <a:r>
              <a:rPr kumimoji="1" lang="ja-JP" altLang="en-US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kumimoji="1" lang="en-US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&amp;</a:t>
            </a:r>
            <a:r>
              <a:rPr kumimoji="1"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 МИССИЯ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図表 19"/>
          <p:cNvGraphicFramePr/>
          <p:nvPr>
            <p:extLst>
              <p:ext uri="{D42A27DB-BD31-4B8C-83A1-F6EECF244321}">
                <p14:modId xmlns:p14="http://schemas.microsoft.com/office/powerpoint/2010/main" xmlns="" val="2335168474"/>
              </p:ext>
            </p:extLst>
          </p:nvPr>
        </p:nvGraphicFramePr>
        <p:xfrm>
          <a:off x="1206795" y="916983"/>
          <a:ext cx="8186160" cy="545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3891263" y="3163639"/>
            <a:ext cx="2795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ACADEMIA</a:t>
            </a:r>
          </a:p>
          <a:p>
            <a:pPr algn="ctr"/>
            <a:r>
              <a:rPr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LEARNING</a:t>
            </a:r>
          </a:p>
          <a:p>
            <a:pPr algn="ctr"/>
            <a:r>
              <a:rPr lang="en-US" altLang="ja-JP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ENVIRONMENT</a:t>
            </a:r>
            <a:endParaRPr kumimoji="1" lang="ja-JP" altLang="en-US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722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6301" y="96971"/>
            <a:ext cx="526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ПРЕПОДАВАНИЕ В АКАДЕМИИ</a:t>
            </a:r>
            <a:endParaRPr lang="ja-JP" altLang="en-US" sz="2400" b="1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2688526" y="2571173"/>
            <a:ext cx="5264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ru-RU" altLang="ja-JP" sz="2400" b="1" dirty="0" smtClean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Академическое Преподавание</a:t>
            </a:r>
            <a:endParaRPr lang="en-US" altLang="ja-JP" sz="24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142156" y="2969443"/>
            <a:ext cx="650222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000" b="1" u="sng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Индивидуальное обучение</a:t>
            </a:r>
            <a:endParaRPr lang="en-US" altLang="ja-JP" sz="10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altLang="ja-JP" sz="1000" dirty="0" smtClean="0">
                <a:latin typeface="Georgia" panose="02040502050405020303" pitchFamily="18" charset="0"/>
              </a:rPr>
              <a:t>Для наших индивидуальных уроков мы подбираем материал под каждого студента персонально с учетом его потребностей, чтобы максимизировать конечный результат. Мы предлагаем большое количество курсов, сфокусированных на улучшении во всех областях английского, включая: </a:t>
            </a:r>
            <a:r>
              <a:rPr lang="en-US" altLang="ja-JP" sz="1000" dirty="0" smtClean="0">
                <a:latin typeface="Georgia" panose="02040502050405020303" pitchFamily="18" charset="0"/>
              </a:rPr>
              <a:t>speaking </a:t>
            </a:r>
            <a:r>
              <a:rPr lang="en-US" altLang="ja-JP" sz="1000" dirty="0">
                <a:latin typeface="Georgia" panose="02040502050405020303" pitchFamily="18" charset="0"/>
              </a:rPr>
              <a:t>, listening, reading </a:t>
            </a:r>
            <a:r>
              <a:rPr lang="ru-RU" altLang="ja-JP" sz="1000" dirty="0" smtClean="0">
                <a:latin typeface="Georgia" panose="02040502050405020303" pitchFamily="18" charset="0"/>
              </a:rPr>
              <a:t>и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en-US" altLang="ja-JP" sz="1000" dirty="0">
                <a:latin typeface="Georgia" panose="02040502050405020303" pitchFamily="18" charset="0"/>
              </a:rPr>
              <a:t>writing, </a:t>
            </a:r>
            <a:r>
              <a:rPr lang="ru-RU" altLang="ja-JP" sz="1000" dirty="0" smtClean="0">
                <a:latin typeface="Georgia" panose="02040502050405020303" pitchFamily="18" charset="0"/>
              </a:rPr>
              <a:t>а также специализированные программы для бизнеса </a:t>
            </a:r>
            <a:r>
              <a:rPr lang="en-US" altLang="ja-JP" sz="1000" dirty="0" smtClean="0">
                <a:latin typeface="Georgia" panose="02040502050405020303" pitchFamily="18" charset="0"/>
              </a:rPr>
              <a:t>, </a:t>
            </a:r>
            <a:r>
              <a:rPr lang="ru-RU" altLang="ja-JP" sz="1000" dirty="0" smtClean="0">
                <a:latin typeface="Georgia" panose="02040502050405020303" pitchFamily="18" charset="0"/>
              </a:rPr>
              <a:t>путешествий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ru-RU" altLang="ja-JP" sz="1000" dirty="0" smtClean="0">
                <a:latin typeface="Georgia" panose="02040502050405020303" pitchFamily="18" charset="0"/>
              </a:rPr>
              <a:t>и подготовки к экзаменам 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en-US" altLang="ja-JP" sz="1000" dirty="0">
                <a:latin typeface="Georgia" panose="02040502050405020303" pitchFamily="18" charset="0"/>
              </a:rPr>
              <a:t>TOEIC, IELTS, TOEFL </a:t>
            </a:r>
            <a:r>
              <a:rPr lang="ru-RU" altLang="ja-JP" sz="1000" dirty="0" smtClean="0">
                <a:latin typeface="Georgia" panose="02040502050405020303" pitchFamily="18" charset="0"/>
              </a:rPr>
              <a:t>и других </a:t>
            </a:r>
            <a:r>
              <a:rPr lang="en-US" altLang="ja-JP" sz="1000" dirty="0" smtClean="0">
                <a:latin typeface="Georgia" panose="02040502050405020303" pitchFamily="18" charset="0"/>
              </a:rPr>
              <a:t>English </a:t>
            </a:r>
            <a:r>
              <a:rPr lang="en-US" altLang="ja-JP" sz="1000" dirty="0">
                <a:latin typeface="Georgia" panose="02040502050405020303" pitchFamily="18" charset="0"/>
              </a:rPr>
              <a:t>Proficiency Tests.</a:t>
            </a:r>
          </a:p>
          <a:p>
            <a:endParaRPr lang="en-US" altLang="ja-JP" sz="1000" b="1" u="sng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altLang="ja-JP" sz="1000" b="1" u="sng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Маленькие Группы</a:t>
            </a:r>
            <a:endParaRPr lang="ja-JP" altLang="ja-JP" sz="1000" b="1" u="sng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altLang="ja-JP" sz="1000" dirty="0" smtClean="0">
                <a:latin typeface="Georgia" panose="02040502050405020303" pitchFamily="18" charset="0"/>
              </a:rPr>
              <a:t>Уроки в Маленьких Группах (</a:t>
            </a:r>
            <a:r>
              <a:rPr lang="en-US" altLang="ja-JP" sz="1000" dirty="0" smtClean="0">
                <a:latin typeface="Georgia" panose="02040502050405020303" pitchFamily="18" charset="0"/>
              </a:rPr>
              <a:t>Small Group Class)</a:t>
            </a:r>
            <a:r>
              <a:rPr lang="ru-RU" altLang="ja-JP" sz="1000" dirty="0" smtClean="0">
                <a:latin typeface="Georgia" panose="02040502050405020303" pitchFamily="18" charset="0"/>
              </a:rPr>
              <a:t> состоят из разговорных упражнений и обсуждения разных тем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ru-RU" altLang="ja-JP" sz="1000" dirty="0" smtClean="0">
                <a:latin typeface="Georgia" panose="02040502050405020303" pitchFamily="18" charset="0"/>
              </a:rPr>
              <a:t>чтобы отточить язык и навыки, приобретенные на индивидуальных уроках</a:t>
            </a:r>
            <a:r>
              <a:rPr lang="en-US" altLang="ja-JP" sz="1000" dirty="0" smtClean="0">
                <a:latin typeface="Georgia" panose="02040502050405020303" pitchFamily="18" charset="0"/>
              </a:rPr>
              <a:t>. </a:t>
            </a:r>
            <a:r>
              <a:rPr lang="ru-RU" altLang="ja-JP" sz="1000" dirty="0" smtClean="0">
                <a:latin typeface="Georgia" panose="02040502050405020303" pitchFamily="18" charset="0"/>
              </a:rPr>
              <a:t>На одном уроке обычно не более 6 студентов, которых группируют по уровню языка и потребностям</a:t>
            </a:r>
            <a:r>
              <a:rPr lang="en-US" altLang="ja-JP" sz="1000" dirty="0" smtClean="0">
                <a:latin typeface="Georgia" panose="02040502050405020303" pitchFamily="18" charset="0"/>
              </a:rPr>
              <a:t>.</a:t>
            </a:r>
            <a:endParaRPr lang="en-US" altLang="ja-JP" sz="1000" dirty="0">
              <a:latin typeface="Georgia" panose="02040502050405020303" pitchFamily="18" charset="0"/>
            </a:endParaRPr>
          </a:p>
          <a:p>
            <a:endParaRPr lang="en-US" altLang="ja-JP" sz="1000" dirty="0">
              <a:latin typeface="Georgia" panose="02040502050405020303" pitchFamily="18" charset="0"/>
            </a:endParaRPr>
          </a:p>
          <a:p>
            <a:r>
              <a:rPr lang="ru-RU" altLang="ja-JP" sz="1000" b="1" u="sng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Большие Группы</a:t>
            </a:r>
            <a:endParaRPr lang="en-US" altLang="ja-JP" sz="1000" b="1" u="sng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altLang="ja-JP" sz="1000" dirty="0" smtClean="0">
                <a:latin typeface="Georgia" panose="02040502050405020303" pitchFamily="18" charset="0"/>
              </a:rPr>
              <a:t>В школе существуют разные занятия в Больших Группах, среди которых студенты смогут найти подходящее им</a:t>
            </a:r>
            <a:r>
              <a:rPr lang="en-US" altLang="ja-JP" sz="1000" dirty="0" smtClean="0">
                <a:latin typeface="Georgia" panose="02040502050405020303" pitchFamily="18" charset="0"/>
              </a:rPr>
              <a:t>.  </a:t>
            </a:r>
            <a:r>
              <a:rPr lang="ru-RU" altLang="ja-JP" sz="1000" dirty="0" smtClean="0">
                <a:latin typeface="Georgia" panose="02040502050405020303" pitchFamily="18" charset="0"/>
              </a:rPr>
              <a:t>У нас есть занятие на котором студенты смогут научиться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en-US" altLang="ja-JP" sz="1000" dirty="0">
                <a:latin typeface="Georgia" panose="02040502050405020303" pitchFamily="18" charset="0"/>
              </a:rPr>
              <a:t>Survival </a:t>
            </a:r>
            <a:r>
              <a:rPr lang="en-US" altLang="ja-JP" sz="1000" dirty="0" smtClean="0">
                <a:latin typeface="Georgia" panose="02040502050405020303" pitchFamily="18" charset="0"/>
              </a:rPr>
              <a:t>English</a:t>
            </a:r>
            <a:r>
              <a:rPr lang="en-US" altLang="ja-JP" sz="1000" dirty="0">
                <a:latin typeface="Georgia" panose="02040502050405020303" pitchFamily="18" charset="0"/>
              </a:rPr>
              <a:t>; </a:t>
            </a:r>
            <a:r>
              <a:rPr lang="ru-RU" altLang="ja-JP" sz="1000" dirty="0" smtClean="0">
                <a:latin typeface="Georgia" panose="02040502050405020303" pitchFamily="18" charset="0"/>
              </a:rPr>
              <a:t>в другом, они изучают разные формы медиа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ru-RU" altLang="ja-JP" sz="1000" dirty="0" smtClean="0">
                <a:latin typeface="Georgia" panose="02040502050405020303" pitchFamily="18" charset="0"/>
              </a:rPr>
              <a:t>и их</a:t>
            </a:r>
            <a:r>
              <a:rPr lang="en-US" altLang="ja-JP" sz="1000" dirty="0" smtClean="0">
                <a:latin typeface="Georgia" panose="02040502050405020303" pitchFamily="18" charset="0"/>
              </a:rPr>
              <a:t> listening</a:t>
            </a:r>
            <a:r>
              <a:rPr lang="ru-RU" altLang="ja-JP" sz="1000" dirty="0" smtClean="0">
                <a:latin typeface="Georgia" panose="02040502050405020303" pitchFamily="18" charset="0"/>
              </a:rPr>
              <a:t> (понимание на слух)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ru-RU" altLang="ja-JP" sz="1000" dirty="0" smtClean="0">
                <a:latin typeface="Georgia" panose="02040502050405020303" pitchFamily="18" charset="0"/>
              </a:rPr>
              <a:t>и</a:t>
            </a:r>
            <a:r>
              <a:rPr lang="en-US" altLang="ja-JP" sz="1000" dirty="0" smtClean="0">
                <a:latin typeface="Georgia" panose="02040502050405020303" pitchFamily="18" charset="0"/>
              </a:rPr>
              <a:t> reading comprehension skills</a:t>
            </a:r>
            <a:r>
              <a:rPr lang="ru-RU" altLang="ja-JP" sz="1000" dirty="0" smtClean="0">
                <a:latin typeface="Georgia" panose="02040502050405020303" pitchFamily="18" charset="0"/>
              </a:rPr>
              <a:t> (осмысление прочитанного)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ru-RU" altLang="ja-JP" sz="1000" dirty="0" smtClean="0">
                <a:latin typeface="Georgia" panose="02040502050405020303" pitchFamily="18" charset="0"/>
              </a:rPr>
              <a:t>к тому же они улучшают свою способность свободно говорить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ru-RU" altLang="ja-JP" sz="1000" dirty="0" smtClean="0">
                <a:latin typeface="Georgia" panose="02040502050405020303" pitchFamily="18" charset="0"/>
              </a:rPr>
              <a:t>(</a:t>
            </a:r>
            <a:r>
              <a:rPr lang="en-US" altLang="ja-JP" sz="1000" dirty="0" smtClean="0">
                <a:latin typeface="Georgia" panose="02040502050405020303" pitchFamily="18" charset="0"/>
              </a:rPr>
              <a:t>speaking) </a:t>
            </a:r>
            <a:r>
              <a:rPr lang="ru-RU" altLang="ja-JP" sz="1000" dirty="0" smtClean="0">
                <a:latin typeface="Georgia" panose="02040502050405020303" pitchFamily="18" charset="0"/>
              </a:rPr>
              <a:t>и навыки презентации</a:t>
            </a:r>
            <a:r>
              <a:rPr lang="en-US" altLang="ja-JP" sz="1000" dirty="0" smtClean="0">
                <a:latin typeface="Georgia" panose="02040502050405020303" pitchFamily="18" charset="0"/>
              </a:rPr>
              <a:t>. </a:t>
            </a:r>
            <a:r>
              <a:rPr lang="ru-RU" altLang="ja-JP" sz="1000" dirty="0" smtClean="0">
                <a:latin typeface="Georgia" panose="02040502050405020303" pitchFamily="18" charset="0"/>
              </a:rPr>
              <a:t>В группах присутствуют не более 8 студентов, распределенных по уровням и потребностям</a:t>
            </a:r>
            <a:r>
              <a:rPr lang="en-US" altLang="ja-JP" sz="1000" dirty="0" smtClean="0">
                <a:latin typeface="Georgia" panose="02040502050405020303" pitchFamily="18" charset="0"/>
              </a:rPr>
              <a:t>.</a:t>
            </a:r>
            <a:endParaRPr lang="en-US" altLang="ja-JP" sz="1000" dirty="0">
              <a:latin typeface="Georgia" panose="02040502050405020303" pitchFamily="18" charset="0"/>
            </a:endParaRPr>
          </a:p>
          <a:p>
            <a:endParaRPr lang="en-US" altLang="ja-JP" sz="1000" dirty="0">
              <a:latin typeface="Georgia" panose="02040502050405020303" pitchFamily="18" charset="0"/>
            </a:endParaRPr>
          </a:p>
          <a:p>
            <a:r>
              <a:rPr lang="ru-RU" altLang="ja-JP" sz="1000" b="1" u="sng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Тренировка мозга </a:t>
            </a:r>
            <a:r>
              <a:rPr lang="en-US" altLang="ja-JP" sz="1000" b="1" u="sng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&amp;</a:t>
            </a:r>
            <a:r>
              <a:rPr lang="ru-RU" altLang="ja-JP" sz="1000" b="1" u="sng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 Вечерние классы </a:t>
            </a:r>
            <a:endParaRPr lang="en-US" altLang="ja-JP" sz="1000" b="1" u="sng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altLang="ja-JP" sz="1000" dirty="0" smtClean="0">
                <a:latin typeface="Georgia" panose="02040502050405020303" pitchFamily="18" charset="0"/>
              </a:rPr>
              <a:t>Это утренняя зарядка для мозга студента</a:t>
            </a:r>
            <a:r>
              <a:rPr lang="en-US" altLang="ja-JP" sz="1000" dirty="0" smtClean="0">
                <a:latin typeface="Georgia" panose="02040502050405020303" pitchFamily="18" charset="0"/>
              </a:rPr>
              <a:t>. </a:t>
            </a:r>
            <a:r>
              <a:rPr lang="ru-RU" altLang="ja-JP" sz="1000" dirty="0" smtClean="0">
                <a:latin typeface="Georgia" panose="02040502050405020303" pitchFamily="18" charset="0"/>
              </a:rPr>
              <a:t>В программу включены разные веселые упражнения на произношение</a:t>
            </a:r>
            <a:r>
              <a:rPr lang="en-US" altLang="ja-JP" sz="1000" dirty="0" smtClean="0">
                <a:latin typeface="Georgia" panose="02040502050405020303" pitchFamily="18" charset="0"/>
              </a:rPr>
              <a:t> </a:t>
            </a:r>
            <a:r>
              <a:rPr lang="ru-RU" altLang="ja-JP" sz="1000" dirty="0" smtClean="0">
                <a:latin typeface="Georgia" panose="02040502050405020303" pitchFamily="18" charset="0"/>
              </a:rPr>
              <a:t>(</a:t>
            </a:r>
            <a:r>
              <a:rPr lang="en-US" altLang="ja-JP" sz="1000" dirty="0" smtClean="0">
                <a:latin typeface="Georgia" panose="02040502050405020303" pitchFamily="18" charset="0"/>
              </a:rPr>
              <a:t>pronunciation)</a:t>
            </a:r>
            <a:r>
              <a:rPr lang="ru-RU" altLang="ja-JP" sz="1000" dirty="0" smtClean="0">
                <a:latin typeface="Georgia" panose="02040502050405020303" pitchFamily="18" charset="0"/>
              </a:rPr>
              <a:t>, понимание на слух</a:t>
            </a:r>
            <a:r>
              <a:rPr lang="en-US" altLang="ja-JP" sz="1000" dirty="0" smtClean="0">
                <a:latin typeface="Georgia" panose="02040502050405020303" pitchFamily="18" charset="0"/>
              </a:rPr>
              <a:t> (listening)</a:t>
            </a:r>
            <a:r>
              <a:rPr lang="ru-RU" altLang="ja-JP" sz="1000" dirty="0" smtClean="0">
                <a:latin typeface="Georgia" panose="02040502050405020303" pitchFamily="18" charset="0"/>
              </a:rPr>
              <a:t> и разговорный язык</a:t>
            </a:r>
            <a:r>
              <a:rPr lang="en-US" altLang="ja-JP" sz="1000" dirty="0" smtClean="0">
                <a:latin typeface="Georgia" panose="02040502050405020303" pitchFamily="18" charset="0"/>
              </a:rPr>
              <a:t> (speaking)! </a:t>
            </a:r>
            <a:endParaRPr lang="en-US" altLang="ja-JP" sz="1000" dirty="0">
              <a:latin typeface="Georgia" panose="02040502050405020303" pitchFamily="18" charset="0"/>
            </a:endParaRPr>
          </a:p>
          <a:p>
            <a:endParaRPr lang="ja-JP" altLang="ja-JP" sz="1000" dirty="0">
              <a:latin typeface="Georgia" panose="02040502050405020303" pitchFamily="18" charset="0"/>
            </a:endParaRPr>
          </a:p>
          <a:p>
            <a:r>
              <a:rPr lang="ru-RU" altLang="ja-JP" sz="1000" dirty="0" smtClean="0">
                <a:latin typeface="Georgia" panose="02040502050405020303" pitchFamily="18" charset="0"/>
              </a:rPr>
              <a:t>Вечерние классы</a:t>
            </a:r>
            <a:r>
              <a:rPr lang="en-US" altLang="ja-JP" sz="1000" dirty="0" smtClean="0">
                <a:latin typeface="Georgia" panose="02040502050405020303" pitchFamily="18" charset="0"/>
              </a:rPr>
              <a:t>; </a:t>
            </a:r>
            <a:r>
              <a:rPr lang="en-US" altLang="ja-JP" sz="1000" dirty="0">
                <a:latin typeface="Georgia" panose="02040502050405020303" pitchFamily="18" charset="0"/>
              </a:rPr>
              <a:t>CNN, </a:t>
            </a:r>
            <a:r>
              <a:rPr lang="ru-RU" altLang="ko-KR" sz="1000" dirty="0" smtClean="0">
                <a:latin typeface="Georgia" panose="02040502050405020303" pitchFamily="18" charset="0"/>
              </a:rPr>
              <a:t>Обзор грамматической успеваемости </a:t>
            </a:r>
            <a:r>
              <a:rPr lang="en-US" altLang="ko-KR" sz="1000" dirty="0" smtClean="0">
                <a:latin typeface="Georgia" panose="02040502050405020303" pitchFamily="18" charset="0"/>
              </a:rPr>
              <a:t>(</a:t>
            </a:r>
            <a:r>
              <a:rPr lang="ru-RU" altLang="ko-KR" sz="1000" dirty="0" smtClean="0">
                <a:latin typeface="Georgia" panose="02040502050405020303" pitchFamily="18" charset="0"/>
              </a:rPr>
              <a:t>Базовая грамматика</a:t>
            </a:r>
            <a:r>
              <a:rPr lang="en-US" altLang="ko-KR" sz="1000" dirty="0" smtClean="0">
                <a:latin typeface="Georgia" panose="02040502050405020303" pitchFamily="18" charset="0"/>
              </a:rPr>
              <a:t>) </a:t>
            </a:r>
            <a:endParaRPr lang="en-US" altLang="ja-JP" sz="1000" dirty="0">
              <a:latin typeface="Georgia" panose="02040502050405020303" pitchFamily="18" charset="0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70" b="39415"/>
          <a:stretch/>
        </p:blipFill>
        <p:spPr>
          <a:xfrm>
            <a:off x="2142156" y="789894"/>
            <a:ext cx="6688487" cy="1781279"/>
          </a:xfrm>
          <a:prstGeom prst="rect">
            <a:avLst/>
          </a:prstGeom>
        </p:spPr>
      </p:pic>
      <p:sp>
        <p:nvSpPr>
          <p:cNvPr id="13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76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1892118" y="4590081"/>
            <a:ext cx="6849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ru-RU" altLang="ja-JP" sz="2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Вечерние Классы</a:t>
            </a:r>
            <a:r>
              <a:rPr kumimoji="1" lang="en-US" altLang="ja-JP" sz="2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: </a:t>
            </a:r>
            <a:r>
              <a:rPr kumimoji="1" lang="en-US" altLang="ja-JP" sz="2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CNN </a:t>
            </a:r>
            <a:r>
              <a:rPr kumimoji="1" lang="ru-RU" altLang="ja-JP" sz="2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и Проверка Грамматики</a:t>
            </a:r>
            <a:endParaRPr lang="en-US" altLang="ja-JP" sz="20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43900" y="827324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ru-RU" altLang="ja-JP" sz="2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Утренняя зарядка для мозга</a:t>
            </a:r>
            <a:endParaRPr lang="en-US" altLang="ja-JP" sz="20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76301" y="96971"/>
            <a:ext cx="7404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ЗАРЯДКА ДЛЯ МОЗГА </a:t>
            </a:r>
            <a:r>
              <a:rPr lang="en-US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</a:rPr>
              <a:t>&amp; </a:t>
            </a:r>
            <a:r>
              <a:rPr lang="ru-RU" altLang="ja-JP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ВЕЧЕРНИЕ КЛАССЫ</a:t>
            </a:r>
            <a:endParaRPr kumimoji="1" lang="ja-JP" alt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1915916" y="969164"/>
            <a:ext cx="10320" cy="576064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正方形/長方形 14"/>
          <p:cNvSpPr/>
          <p:nvPr/>
        </p:nvSpPr>
        <p:spPr>
          <a:xfrm>
            <a:off x="2087760" y="4942592"/>
            <a:ext cx="6167887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Century" panose="02040604050505020304" pitchFamily="18" charset="0"/>
              </a:rPr>
              <a:t>News English (CNN</a:t>
            </a:r>
            <a:r>
              <a:rPr lang="en-US" altLang="ko-KR" sz="1100" dirty="0" smtClean="0">
                <a:latin typeface="Century" panose="02040604050505020304" pitchFamily="18" charset="0"/>
              </a:rPr>
              <a:t>) </a:t>
            </a:r>
            <a:r>
              <a:rPr lang="ru-RU" altLang="ko-KR" sz="1100" dirty="0" smtClean="0">
                <a:latin typeface="Century" panose="02040604050505020304" pitchFamily="18" charset="0"/>
              </a:rPr>
              <a:t>это бесплатный урок для всех студентов</a:t>
            </a:r>
            <a:r>
              <a:rPr lang="en-US" altLang="ko-KR" sz="1100" dirty="0" smtClean="0">
                <a:latin typeface="Century" panose="02040604050505020304" pitchFamily="18" charset="0"/>
              </a:rPr>
              <a:t> </a:t>
            </a:r>
            <a:r>
              <a:rPr lang="ru-RU" altLang="ko-KR" sz="1100" dirty="0" smtClean="0">
                <a:latin typeface="Century" panose="02040604050505020304" pitchFamily="18" charset="0"/>
              </a:rPr>
              <a:t>которые имеют базовые навыки восприятия речи на слух </a:t>
            </a:r>
            <a:r>
              <a:rPr lang="ru-RU" altLang="ko-KR" sz="1100" dirty="0">
                <a:latin typeface="Century" panose="02040604050505020304" pitchFamily="18" charset="0"/>
              </a:rPr>
              <a:t>и</a:t>
            </a:r>
            <a:r>
              <a:rPr lang="en-US" altLang="ko-KR" sz="1100" dirty="0" smtClean="0">
                <a:latin typeface="Century" panose="02040604050505020304" pitchFamily="18" charset="0"/>
              </a:rPr>
              <a:t> </a:t>
            </a:r>
            <a:r>
              <a:rPr lang="ru-RU" altLang="ko-KR" sz="1100" dirty="0" smtClean="0">
                <a:latin typeface="Century" panose="02040604050505020304" pitchFamily="18" charset="0"/>
              </a:rPr>
              <a:t>для тех кто хочет улучшить свои</a:t>
            </a:r>
            <a:r>
              <a:rPr lang="en-US" altLang="ko-KR" sz="1100" dirty="0" smtClean="0">
                <a:latin typeface="Century" panose="02040604050505020304" pitchFamily="18" charset="0"/>
              </a:rPr>
              <a:t> </a:t>
            </a:r>
            <a:r>
              <a:rPr lang="ru-RU" altLang="ko-KR" sz="1100" dirty="0" smtClean="0">
                <a:latin typeface="Century" panose="02040604050505020304" pitchFamily="18" charset="0"/>
              </a:rPr>
              <a:t>способности в прослушивании и понимании английских текстов</a:t>
            </a:r>
            <a:r>
              <a:rPr lang="en-US" altLang="ko-KR" sz="1100" dirty="0" smtClean="0">
                <a:latin typeface="Century" panose="02040604050505020304" pitchFamily="18" charset="0"/>
              </a:rPr>
              <a:t>.  </a:t>
            </a:r>
            <a:r>
              <a:rPr lang="ru-RU" altLang="ko-KR" sz="1100" dirty="0" smtClean="0">
                <a:latin typeface="Century" panose="02040604050505020304" pitchFamily="18" charset="0"/>
              </a:rPr>
              <a:t>На этом уроке используется </a:t>
            </a:r>
            <a:r>
              <a:rPr lang="en-US" altLang="ko-KR" sz="1100" dirty="0" smtClean="0">
                <a:latin typeface="Century" panose="02040604050505020304" pitchFamily="18" charset="0"/>
              </a:rPr>
              <a:t>CNN </a:t>
            </a:r>
            <a:r>
              <a:rPr lang="en-US" altLang="ko-KR" sz="1100" dirty="0">
                <a:latin typeface="Century" panose="02040604050505020304" pitchFamily="18" charset="0"/>
              </a:rPr>
              <a:t>News </a:t>
            </a:r>
            <a:r>
              <a:rPr lang="ru-RU" altLang="ko-KR" sz="1100" dirty="0" smtClean="0">
                <a:latin typeface="Century" panose="02040604050505020304" pitchFamily="18" charset="0"/>
              </a:rPr>
              <a:t>как инструмент восприятия нейтрального Английского акцента</a:t>
            </a:r>
            <a:r>
              <a:rPr lang="en-US" altLang="ko-KR" sz="1100" dirty="0" smtClean="0">
                <a:latin typeface="Century" panose="02040604050505020304" pitchFamily="18" charset="0"/>
              </a:rPr>
              <a:t>, </a:t>
            </a:r>
            <a:r>
              <a:rPr lang="ru-RU" altLang="ko-KR" sz="1100" dirty="0" smtClean="0">
                <a:latin typeface="Century" panose="02040604050505020304" pitchFamily="18" charset="0"/>
              </a:rPr>
              <a:t>соответствующей лексики</a:t>
            </a:r>
            <a:r>
              <a:rPr lang="en-US" altLang="ko-KR" sz="1100" dirty="0" smtClean="0">
                <a:latin typeface="Century" panose="02040604050505020304" pitchFamily="18" charset="0"/>
              </a:rPr>
              <a:t> </a:t>
            </a:r>
            <a:r>
              <a:rPr lang="ru-RU" altLang="ko-KR" sz="1100" dirty="0" smtClean="0">
                <a:latin typeface="Century" panose="02040604050505020304" pitchFamily="18" charset="0"/>
              </a:rPr>
              <a:t>и детального понимание различных тем</a:t>
            </a:r>
            <a:r>
              <a:rPr lang="en-US" altLang="ko-KR" sz="1100" dirty="0" smtClean="0">
                <a:latin typeface="Century" panose="02040604050505020304" pitchFamily="18" charset="0"/>
              </a:rPr>
              <a:t>. </a:t>
            </a:r>
            <a:endParaRPr lang="en-US" altLang="ko-KR" sz="1100" dirty="0">
              <a:latin typeface="Century" panose="02040604050505020304" pitchFamily="18" charset="0"/>
            </a:endParaRPr>
          </a:p>
          <a:p>
            <a:endParaRPr lang="en-US" altLang="ko-KR" sz="1100" dirty="0">
              <a:latin typeface="Century" panose="02040604050505020304" pitchFamily="18" charset="0"/>
            </a:endParaRPr>
          </a:p>
          <a:p>
            <a:r>
              <a:rPr lang="en-US" altLang="ko-KR" sz="1100" dirty="0">
                <a:latin typeface="Century" panose="02040604050505020304" pitchFamily="18" charset="0"/>
              </a:rPr>
              <a:t>Grammar Review Class (Basic grammar) </a:t>
            </a:r>
            <a:r>
              <a:rPr lang="ru-RU" altLang="ko-KR" sz="1100" dirty="0" smtClean="0">
                <a:latin typeface="Century" panose="02040604050505020304" pitchFamily="18" charset="0"/>
              </a:rPr>
              <a:t>это второй бесплатный урок, который дает студентам шанс проверить и проанализировать разные грамматические темы</a:t>
            </a:r>
            <a:r>
              <a:rPr lang="en-US" altLang="ko-KR" sz="1100" dirty="0" smtClean="0">
                <a:latin typeface="Century" panose="02040604050505020304" pitchFamily="18" charset="0"/>
              </a:rPr>
              <a:t>.  </a:t>
            </a:r>
            <a:r>
              <a:rPr lang="ru-RU" altLang="ko-KR" sz="1100" dirty="0" smtClean="0">
                <a:latin typeface="Century" panose="02040604050505020304" pitchFamily="18" charset="0"/>
              </a:rPr>
              <a:t>Каждая сессия сфокусирована на одной теме с обширным обучением и тренировками для углубленного изучения языка</a:t>
            </a:r>
            <a:r>
              <a:rPr lang="en-US" altLang="ko-KR" sz="1100" dirty="0" smtClean="0">
                <a:latin typeface="Century" panose="02040604050505020304" pitchFamily="18" charset="0"/>
              </a:rPr>
              <a:t>. </a:t>
            </a:r>
            <a:r>
              <a:rPr lang="ru-RU" altLang="ko-KR" sz="1100" dirty="0" smtClean="0">
                <a:latin typeface="Century" panose="02040604050505020304" pitchFamily="18" charset="0"/>
              </a:rPr>
              <a:t>Курс открыт для студентов с базовымми знаниями грамматики.</a:t>
            </a:r>
            <a:endParaRPr lang="ja-JP" altLang="ja-JP" sz="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2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9041" y="2964469"/>
            <a:ext cx="6276109" cy="1554454"/>
          </a:xfrm>
          <a:prstGeom prst="rect">
            <a:avLst/>
          </a:prstGeom>
        </p:spPr>
      </p:pic>
      <p:sp>
        <p:nvSpPr>
          <p:cNvPr id="14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7760" y="1404168"/>
            <a:ext cx="6566894" cy="1388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Утренняя зарядка для мозга (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Morning </a:t>
            </a:r>
            <a:r>
              <a:rPr lang="en-US" sz="1100" dirty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Brain 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Training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это уникальный вид занятий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Он был назван так, потому что он помогает студенту настроиться на английский с самого утра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 </a:t>
            </a:r>
            <a:endParaRPr lang="en-PH" sz="1100" dirty="0">
              <a:latin typeface="Century" panose="020406040505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На этом уроке используется 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English </a:t>
            </a:r>
            <a:r>
              <a:rPr lang="en-US" sz="1100" dirty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Shadowing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как инструмент для улучшения 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speaking, </a:t>
            </a:r>
            <a:r>
              <a:rPr lang="en-US" sz="1100" dirty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listening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и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pronunciation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навыков ученика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Около 30 минут каждое утро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студены слушают речь и диалоги на английском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повторяют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(shadow)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как носители произносят слова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 оставшееся время проводят 10 минут тренируя слова и фразы на английском</a:t>
            </a:r>
            <a:r>
              <a:rPr lang="en-US" sz="1100" dirty="0" smtClean="0">
                <a:latin typeface="Century" panose="020406040505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en-PH" sz="1100" dirty="0">
              <a:effectLst/>
              <a:latin typeface="Century" panose="020406040505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934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10391"/>
            <a:ext cx="9144000" cy="6556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68544" y="2695068"/>
            <a:ext cx="4504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ru-RU" altLang="ja-JP" sz="24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Урок в Маленькой Группе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76301" y="138535"/>
            <a:ext cx="5888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2"/>
                </a:solidFill>
                <a:latin typeface="Book Antiqua" panose="02040602050305030304" pitchFamily="18" charset="0"/>
                <a:ea typeface="メイリオ" panose="020B0604030504040204" pitchFamily="50" charset="-128"/>
                <a:cs typeface="メイリオ" panose="020B0604030504040204" pitchFamily="50" charset="-128"/>
              </a:rPr>
              <a:t>ЗАНЯТИЯ В МАЛЕНЬКИХ ГРУППАХ</a:t>
            </a:r>
            <a:endParaRPr kumimoji="1" lang="ja-JP" altLang="en-US" sz="2400" b="1" dirty="0">
              <a:solidFill>
                <a:schemeClr val="bg2"/>
              </a:solidFill>
              <a:latin typeface="Book Antiqua" panose="02040602050305030304" pitchFamily="18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" name="Picture 2" descr="C:\Users\gghiratanote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5" y="96971"/>
            <a:ext cx="591601" cy="4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70" b="39415"/>
          <a:stretch/>
        </p:blipFill>
        <p:spPr>
          <a:xfrm>
            <a:off x="2142156" y="789894"/>
            <a:ext cx="6688487" cy="1781279"/>
          </a:xfrm>
          <a:prstGeom prst="rect">
            <a:avLst/>
          </a:prstGeom>
        </p:spPr>
      </p:pic>
      <p:sp>
        <p:nvSpPr>
          <p:cNvPr id="14" name="正方形/長方形 14"/>
          <p:cNvSpPr/>
          <p:nvPr/>
        </p:nvSpPr>
        <p:spPr>
          <a:xfrm>
            <a:off x="2173331" y="3359580"/>
            <a:ext cx="667289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600" b="1" dirty="0" smtClean="0">
                <a:solidFill>
                  <a:schemeClr val="accent1">
                    <a:lumMod val="75000"/>
                  </a:schemeClr>
                </a:solidFill>
              </a:rPr>
              <a:t>Диалог</a:t>
            </a:r>
            <a:r>
              <a:rPr lang="en-US" altLang="ko-KR" sz="1400" b="1" dirty="0" smtClean="0"/>
              <a:t>: </a:t>
            </a:r>
            <a:r>
              <a:rPr lang="ru-RU" altLang="ko-KR" sz="1400" dirty="0" smtClean="0"/>
              <a:t>урок в малой группе где студенты с начальным уровнем могут делиться своими мыслями и мнениями о повседневных ситуациях или на общие темы</a:t>
            </a:r>
            <a:r>
              <a:rPr lang="en-US" altLang="ko-KR" sz="1400" dirty="0" smtClean="0"/>
              <a:t>.  </a:t>
            </a:r>
            <a:r>
              <a:rPr lang="ru-RU" altLang="ko-KR" sz="1400" dirty="0" smtClean="0"/>
              <a:t>Это хороший способ для них улучшить свой разговорный английский</a:t>
            </a:r>
            <a:r>
              <a:rPr lang="en-US" altLang="ko-KR" sz="1400" dirty="0" smtClean="0"/>
              <a:t>, </a:t>
            </a:r>
            <a:r>
              <a:rPr lang="ru-RU" altLang="ko-KR" sz="1400" dirty="0" smtClean="0"/>
              <a:t>так же как и навыки понимания языка</a:t>
            </a:r>
            <a:r>
              <a:rPr lang="en-US" altLang="ko-KR" sz="1400" dirty="0" smtClean="0"/>
              <a:t>. </a:t>
            </a:r>
            <a:endParaRPr lang="en-US" altLang="ko-KR" sz="1400" dirty="0"/>
          </a:p>
          <a:p>
            <a:endParaRPr lang="en-US" altLang="ko-KR" sz="1400" dirty="0"/>
          </a:p>
          <a:p>
            <a:r>
              <a:rPr lang="ru-RU" altLang="ko-KR" sz="1600" b="1" dirty="0" smtClean="0">
                <a:solidFill>
                  <a:schemeClr val="accent1">
                    <a:lumMod val="75000"/>
                  </a:schemeClr>
                </a:solidFill>
              </a:rPr>
              <a:t>Обсуждение</a:t>
            </a:r>
            <a:r>
              <a:rPr lang="en-US" altLang="ko-KR" sz="1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altLang="ko-KR" sz="1400" dirty="0" smtClean="0"/>
              <a:t> </a:t>
            </a:r>
            <a:r>
              <a:rPr lang="ru-RU" altLang="ko-KR" sz="1400" dirty="0" smtClean="0"/>
              <a:t>урок в малых группах подходит для студентов с уровнем</a:t>
            </a:r>
            <a:r>
              <a:rPr lang="ru-RU" altLang="ko-KR" sz="1400" dirty="0"/>
              <a:t> </a:t>
            </a:r>
            <a:r>
              <a:rPr lang="en-US" altLang="ko-KR" sz="1400" dirty="0" smtClean="0"/>
              <a:t>pre-intermediate </a:t>
            </a:r>
            <a:r>
              <a:rPr lang="ru-RU" altLang="ko-KR" sz="1400" dirty="0" smtClean="0"/>
              <a:t>или выше</a:t>
            </a:r>
            <a:r>
              <a:rPr lang="en-US" altLang="ko-KR" sz="1400" dirty="0" smtClean="0"/>
              <a:t>.  </a:t>
            </a:r>
            <a:r>
              <a:rPr lang="ru-RU" altLang="ko-KR" sz="1400" dirty="0" smtClean="0"/>
              <a:t>Во время этого урока студенты изучают темы, которые требуют глубокого понимания и тщательного обсуждения</a:t>
            </a:r>
            <a:r>
              <a:rPr lang="en-US" altLang="ko-KR" sz="1400" dirty="0" smtClean="0"/>
              <a:t>; </a:t>
            </a:r>
            <a:r>
              <a:rPr lang="ru-RU" altLang="ko-KR" sz="1400" dirty="0" smtClean="0"/>
              <a:t>вследствие чего</a:t>
            </a:r>
            <a:r>
              <a:rPr lang="en-US" altLang="ko-KR" sz="1400" dirty="0" smtClean="0"/>
              <a:t> </a:t>
            </a:r>
            <a:r>
              <a:rPr lang="ru-RU" altLang="ko-KR" sz="1400" dirty="0" smtClean="0"/>
              <a:t>комуникативные навыки развиваются и улучшаются</a:t>
            </a:r>
            <a:r>
              <a:rPr lang="en-US" altLang="ko-KR" sz="1400" dirty="0" smtClean="0"/>
              <a:t>. </a:t>
            </a:r>
            <a:endParaRPr lang="en-US" altLang="ko-KR" sz="1400" dirty="0"/>
          </a:p>
          <a:p>
            <a:endParaRPr lang="en-US" altLang="ko-KR" sz="1400" dirty="0"/>
          </a:p>
          <a:p>
            <a:r>
              <a:rPr lang="ru-RU" altLang="ko-KR" sz="1600" b="1" dirty="0" smtClean="0">
                <a:solidFill>
                  <a:schemeClr val="accent1">
                    <a:lumMod val="75000"/>
                  </a:schemeClr>
                </a:solidFill>
              </a:rPr>
              <a:t>Грамматика</a:t>
            </a:r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ko-KR" sz="1600" b="1" dirty="0" smtClean="0">
                <a:solidFill>
                  <a:schemeClr val="accent1">
                    <a:lumMod val="75000"/>
                  </a:schemeClr>
                </a:solidFill>
              </a:rPr>
              <a:t>и Общение</a:t>
            </a:r>
            <a:r>
              <a:rPr lang="en-US" altLang="ko-KR" sz="1400" b="1" dirty="0" smtClean="0"/>
              <a:t>: </a:t>
            </a:r>
            <a:r>
              <a:rPr lang="ru-RU" altLang="ko-KR" sz="1400" dirty="0" smtClean="0"/>
              <a:t>урок созданный для того, чтобы соответствовать обширным коммуникационным потребностям </a:t>
            </a:r>
            <a:r>
              <a:rPr lang="ru-RU" altLang="ko-KR" sz="1400" dirty="0"/>
              <a:t>студентов для научных, деловых или тестовых целей</a:t>
            </a:r>
            <a:r>
              <a:rPr lang="en-US" altLang="ko-KR" sz="1400" dirty="0" smtClean="0"/>
              <a:t>. </a:t>
            </a:r>
            <a:r>
              <a:rPr lang="ru-RU" altLang="ko-KR" sz="1400" dirty="0" smtClean="0"/>
              <a:t>Этот урок фокусируется на использовании и применении грамматики для тестов</a:t>
            </a:r>
            <a:r>
              <a:rPr lang="en-US" altLang="ko-KR" sz="1400" dirty="0" smtClean="0"/>
              <a:t>, </a:t>
            </a:r>
            <a:r>
              <a:rPr lang="ru-RU" altLang="ko-KR" sz="1400" dirty="0" smtClean="0"/>
              <a:t>требований в университетах или колледжах</a:t>
            </a:r>
            <a:r>
              <a:rPr lang="en-US" altLang="ko-KR" sz="1400" dirty="0" smtClean="0"/>
              <a:t> </a:t>
            </a:r>
            <a:r>
              <a:rPr lang="ru-RU" altLang="ko-KR" sz="1400" dirty="0" smtClean="0"/>
              <a:t>и в бизнес-контексте.</a:t>
            </a:r>
            <a:endParaRPr lang="en-US" altLang="ko-KR" sz="1400" dirty="0"/>
          </a:p>
          <a:p>
            <a:pPr marL="228600" algn="just">
              <a:spcAft>
                <a:spcPts val="0"/>
              </a:spcAft>
            </a:pPr>
            <a:endParaRPr lang="ja-JP" altLang="ja-JP" sz="6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9"/>
          <p:cNvSpPr txBox="1"/>
          <p:nvPr/>
        </p:nvSpPr>
        <p:spPr>
          <a:xfrm>
            <a:off x="-9611" y="832342"/>
            <a:ext cx="1925527" cy="601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Vision/Mission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Academic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Course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Communicative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Prep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ACTIVE LISTENING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3ways dormitory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Daily Schedule</a:t>
            </a:r>
            <a:endParaRPr lang="en-GB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Level system</a:t>
            </a:r>
            <a:endParaRPr lang="en-US" altLang="ja-JP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school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kumimoji="1" lang="en-GB" altLang="ja-JP" sz="1100" b="1" dirty="0">
                <a:solidFill>
                  <a:schemeClr val="bg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Cebu</a:t>
            </a:r>
            <a:endParaRPr kumimoji="1" lang="ja-JP" altLang="en-US" sz="1100" b="1" dirty="0">
              <a:solidFill>
                <a:schemeClr val="bg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13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4781</TotalTime>
  <Words>6568</Words>
  <Application>Microsoft Office PowerPoint</Application>
  <PresentationFormat>Экран (4:3)</PresentationFormat>
  <Paragraphs>2551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（＃）필리핀유학닷컴Toshi Hirata（＃）GG JAPAN</dc:creator>
  <cp:lastModifiedBy>Пользователь</cp:lastModifiedBy>
  <cp:revision>293</cp:revision>
  <dcterms:created xsi:type="dcterms:W3CDTF">2015-10-22T11:16:58Z</dcterms:created>
  <dcterms:modified xsi:type="dcterms:W3CDTF">2018-09-19T12:32:21Z</dcterms:modified>
</cp:coreProperties>
</file>