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9" r:id="rId3"/>
  </p:sldIdLst>
  <p:sldSz cx="7559675" cy="1072832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79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A24BF755-2BD6-41CB-80E4-B3BC8200919A}">
  <a:tblStyle styleId="{A24BF755-2BD6-41CB-80E4-B3BC8200919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9"/>
    <p:restoredTop sz="94695"/>
  </p:normalViewPr>
  <p:slideViewPr>
    <p:cSldViewPr snapToGrid="0">
      <p:cViewPr>
        <p:scale>
          <a:sx n="106" d="100"/>
          <a:sy n="106" d="100"/>
        </p:scale>
        <p:origin x="-1512" y="1218"/>
      </p:cViewPr>
      <p:guideLst>
        <p:guide orient="horz" pos="3379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21105" y="685800"/>
            <a:ext cx="2416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79087115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20913" y="685800"/>
            <a:ext cx="24161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3724639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428cc7dbdf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20913" y="685800"/>
            <a:ext cx="24161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428cc7dbdf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55749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7712" y="1552989"/>
            <a:ext cx="7044600" cy="4281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7705" y="5911246"/>
            <a:ext cx="7044600" cy="1653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04788" y="9726254"/>
            <a:ext cx="453600" cy="8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04788" y="9726254"/>
            <a:ext cx="453600" cy="8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57705" y="928206"/>
            <a:ext cx="7044600" cy="119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57705" y="2403762"/>
            <a:ext cx="7044600" cy="7125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004788" y="9726254"/>
            <a:ext cx="453600" cy="8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57705" y="928206"/>
            <a:ext cx="7044600" cy="119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57705" y="2403762"/>
            <a:ext cx="3306900" cy="7125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995291" y="2403762"/>
            <a:ext cx="3306900" cy="7125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004788" y="9726254"/>
            <a:ext cx="453600" cy="8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7705" y="928206"/>
            <a:ext cx="7044600" cy="119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04788" y="9726254"/>
            <a:ext cx="453600" cy="8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7705" y="1158837"/>
            <a:ext cx="2321700" cy="1576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705" y="2898343"/>
            <a:ext cx="2321700" cy="6631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04788" y="9726254"/>
            <a:ext cx="453600" cy="8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5325" y="938896"/>
            <a:ext cx="5264700" cy="853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04788" y="9726254"/>
            <a:ext cx="453600" cy="8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1"/>
            <a:ext cx="3780000" cy="1072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9508" y="2572082"/>
            <a:ext cx="3344400" cy="3091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9508" y="5846484"/>
            <a:ext cx="3344400" cy="2575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83839" y="1510232"/>
            <a:ext cx="3172200" cy="770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04788" y="9726254"/>
            <a:ext cx="453600" cy="8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7705" y="8823876"/>
            <a:ext cx="4959600" cy="126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04788" y="9726254"/>
            <a:ext cx="453600" cy="8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307088"/>
            <a:ext cx="7044600" cy="4095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7705" y="6574720"/>
            <a:ext cx="7044600" cy="2712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04788" y="9726254"/>
            <a:ext cx="453600" cy="8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28206"/>
            <a:ext cx="7044600" cy="119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403762"/>
            <a:ext cx="7044600" cy="71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726254"/>
            <a:ext cx="453600" cy="8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28325" y="141275"/>
            <a:ext cx="1361100" cy="6805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5" name="Google Shape;55;p13"/>
          <p:cNvGrpSpPr/>
          <p:nvPr/>
        </p:nvGrpSpPr>
        <p:grpSpPr>
          <a:xfrm>
            <a:off x="200275" y="108738"/>
            <a:ext cx="2926800" cy="745638"/>
            <a:chOff x="233675" y="141275"/>
            <a:chExt cx="2926800" cy="745638"/>
          </a:xfrm>
        </p:grpSpPr>
        <p:sp>
          <p:nvSpPr>
            <p:cNvPr id="56" name="Google Shape;56;p13"/>
            <p:cNvSpPr txBox="1"/>
            <p:nvPr/>
          </p:nvSpPr>
          <p:spPr>
            <a:xfrm>
              <a:off x="233675" y="141275"/>
              <a:ext cx="2926800" cy="34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altLang="ja" sz="2400" b="1" dirty="0" smtClean="0">
                  <a:solidFill>
                    <a:srgbClr val="073763"/>
                  </a:solidFill>
                  <a:latin typeface="HiraMaruPro-W4"/>
                  <a:ea typeface="HiraMaruPro-W4"/>
                  <a:cs typeface="HiraMaruPro-W4"/>
                  <a:sym typeface="HiraMaruPro-W4"/>
                </a:rPr>
                <a:t>ЦЕНЫ </a:t>
              </a:r>
              <a:r>
                <a:rPr lang="ja" sz="2400" b="1" dirty="0" smtClean="0">
                  <a:solidFill>
                    <a:srgbClr val="073763"/>
                  </a:solidFill>
                  <a:latin typeface="HiraMaruPro-W4"/>
                  <a:ea typeface="HiraMaruPro-W4"/>
                  <a:cs typeface="HiraMaruPro-W4"/>
                  <a:sym typeface="HiraMaruPro-W4"/>
                </a:rPr>
                <a:t> </a:t>
              </a:r>
              <a:r>
                <a:rPr lang="ja" sz="2400" b="1" dirty="0">
                  <a:solidFill>
                    <a:srgbClr val="073763"/>
                  </a:solidFill>
                  <a:latin typeface="HiraMaruPro-W4"/>
                  <a:ea typeface="HiraMaruPro-W4"/>
                  <a:cs typeface="HiraMaruPro-W4"/>
                  <a:sym typeface="HiraMaruPro-W4"/>
                </a:rPr>
                <a:t>2019</a:t>
              </a:r>
              <a:endParaRPr sz="2400" b="1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endParaRPr>
            </a:p>
          </p:txBody>
        </p:sp>
        <p:sp>
          <p:nvSpPr>
            <p:cNvPr id="57" name="Google Shape;57;p13"/>
            <p:cNvSpPr txBox="1"/>
            <p:nvPr/>
          </p:nvSpPr>
          <p:spPr>
            <a:xfrm>
              <a:off x="233675" y="541913"/>
              <a:ext cx="2837700" cy="34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" sz="1100" b="1" dirty="0">
                  <a:solidFill>
                    <a:srgbClr val="073763"/>
                  </a:solidFill>
                  <a:latin typeface="HiraMaruPro-W4"/>
                  <a:ea typeface="HiraMaruPro-W4"/>
                  <a:cs typeface="HiraMaruPro-W4"/>
                  <a:sym typeface="HiraMaruPro-W4"/>
                </a:rPr>
                <a:t>IDEA CEBU</a:t>
              </a:r>
              <a:endParaRPr sz="1100" b="1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endParaRPr>
            </a:p>
          </p:txBody>
        </p:sp>
      </p:grpSp>
      <p:sp>
        <p:nvSpPr>
          <p:cNvPr id="58" name="Google Shape;58;p13"/>
          <p:cNvSpPr txBox="1"/>
          <p:nvPr/>
        </p:nvSpPr>
        <p:spPr>
          <a:xfrm>
            <a:off x="196913" y="1107276"/>
            <a:ext cx="2837700" cy="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ru-RU" sz="1000" b="1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Стоимость </a:t>
            </a:r>
            <a:r>
              <a:rPr lang="ru-RU" sz="1000" b="1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программ</a:t>
            </a:r>
            <a:endParaRPr sz="1000" b="1" dirty="0">
              <a:solidFill>
                <a:srgbClr val="073763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</p:txBody>
      </p:sp>
      <p:graphicFrame>
        <p:nvGraphicFramePr>
          <p:cNvPr id="59" name="Google Shape;59;p13"/>
          <p:cNvGraphicFramePr/>
          <p:nvPr>
            <p:extLst>
              <p:ext uri="{D42A27DB-BD31-4B8C-83A1-F6EECF244321}">
                <p14:modId xmlns:p14="http://schemas.microsoft.com/office/powerpoint/2010/main" xmlns="" val="2122556933"/>
              </p:ext>
            </p:extLst>
          </p:nvPr>
        </p:nvGraphicFramePr>
        <p:xfrm>
          <a:off x="256500" y="1476675"/>
          <a:ext cx="7047000" cy="3551316"/>
        </p:xfrm>
        <a:graphic>
          <a:graphicData uri="http://schemas.openxmlformats.org/drawingml/2006/table">
            <a:tbl>
              <a:tblPr>
                <a:noFill/>
                <a:tableStyleId>{A24BF755-2BD6-41CB-80E4-B3BC8200919A}</a:tableStyleId>
              </a:tblPr>
              <a:tblGrid>
                <a:gridCol w="18506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878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084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19950">
                <a:tc grid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ja" sz="800" dirty="0" smtClean="0">
                          <a:solidFill>
                            <a:schemeClr val="lt1"/>
                          </a:solidFill>
                        </a:rPr>
                        <a:t>ПРОГРАММА </a:t>
                      </a:r>
                      <a:r>
                        <a:rPr lang="en-US" altLang="ja" sz="800" dirty="0" smtClean="0">
                          <a:solidFill>
                            <a:schemeClr val="lt1"/>
                          </a:solidFill>
                        </a:rPr>
                        <a:t>VALUE ESL</a:t>
                      </a:r>
                      <a:r>
                        <a:rPr lang="ru-RU" altLang="ja" sz="800" dirty="0" smtClean="0">
                          <a:solidFill>
                            <a:schemeClr val="lt1"/>
                          </a:solidFill>
                        </a:rPr>
                        <a:t> </a:t>
                      </a:r>
                      <a:r>
                        <a:rPr lang="ja" sz="800" dirty="0" smtClean="0">
                          <a:solidFill>
                            <a:schemeClr val="lt1"/>
                          </a:solidFill>
                        </a:rPr>
                        <a:t>*</a:t>
                      </a:r>
                      <a:r>
                        <a:rPr lang="ru-RU" altLang="ja" sz="800" dirty="0" smtClean="0">
                          <a:solidFill>
                            <a:schemeClr val="lt1"/>
                          </a:solidFill>
                        </a:rPr>
                        <a:t>Включено</a:t>
                      </a:r>
                      <a:r>
                        <a:rPr lang="ru-RU" altLang="ja" sz="800" baseline="0" dirty="0" smtClean="0">
                          <a:solidFill>
                            <a:schemeClr val="lt1"/>
                          </a:solidFill>
                        </a:rPr>
                        <a:t> </a:t>
                      </a:r>
                      <a:r>
                        <a:rPr lang="ja" sz="800" dirty="0" smtClean="0">
                          <a:solidFill>
                            <a:schemeClr val="lt1"/>
                          </a:solidFill>
                        </a:rPr>
                        <a:t> </a:t>
                      </a:r>
                      <a:r>
                        <a:rPr lang="ru-RU" altLang="ja" sz="800" dirty="0" smtClean="0">
                          <a:solidFill>
                            <a:schemeClr val="lt1"/>
                          </a:solidFill>
                        </a:rPr>
                        <a:t>Стоимость</a:t>
                      </a:r>
                      <a:r>
                        <a:rPr lang="ru-RU" altLang="ja" sz="800" baseline="0" dirty="0" smtClean="0">
                          <a:solidFill>
                            <a:schemeClr val="lt1"/>
                          </a:solidFill>
                        </a:rPr>
                        <a:t> за Размещение </a:t>
                      </a:r>
                      <a:r>
                        <a:rPr lang="ja" sz="800" dirty="0" smtClean="0">
                          <a:solidFill>
                            <a:schemeClr val="lt1"/>
                          </a:solidFill>
                        </a:rPr>
                        <a:t> </a:t>
                      </a:r>
                      <a:r>
                        <a:rPr lang="ja" sz="800" dirty="0">
                          <a:solidFill>
                            <a:schemeClr val="lt1"/>
                          </a:solidFill>
                        </a:rPr>
                        <a:t>&amp; </a:t>
                      </a:r>
                      <a:r>
                        <a:rPr lang="ru-RU" altLang="ja" sz="800" dirty="0" smtClean="0">
                          <a:solidFill>
                            <a:schemeClr val="lt1"/>
                          </a:solidFill>
                        </a:rPr>
                        <a:t>Стоимость</a:t>
                      </a:r>
                      <a:r>
                        <a:rPr lang="ru-RU" altLang="ja" sz="800" baseline="0" dirty="0" smtClean="0">
                          <a:solidFill>
                            <a:schemeClr val="lt1"/>
                          </a:solidFill>
                        </a:rPr>
                        <a:t> за Питание  </a:t>
                      </a:r>
                      <a:endParaRPr sz="1000" b="1" dirty="0">
                        <a:solidFill>
                          <a:srgbClr val="FFFFFF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88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dirty="0"/>
                        <a:t>Power Speaking Value </a:t>
                      </a:r>
                      <a:r>
                        <a:rPr lang="ja" sz="800" dirty="0" smtClean="0"/>
                        <a:t>(</a:t>
                      </a:r>
                      <a:r>
                        <a:rPr lang="ru-RU" altLang="ja" sz="800" dirty="0" smtClean="0"/>
                        <a:t>общежитие</a:t>
                      </a:r>
                      <a:r>
                        <a:rPr lang="ja" sz="800" dirty="0" smtClean="0"/>
                        <a:t>) 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ja" sz="600" dirty="0" smtClean="0"/>
                        <a:t>3</a:t>
                      </a:r>
                      <a:r>
                        <a:rPr lang="ru-RU" altLang="ja" sz="600" baseline="0" dirty="0" smtClean="0"/>
                        <a:t> класса 1 на 1</a:t>
                      </a:r>
                      <a:r>
                        <a:rPr lang="ja" sz="600" dirty="0" smtClean="0"/>
                        <a:t>, (*</a:t>
                      </a:r>
                      <a:r>
                        <a:rPr lang="ru-RU" altLang="ja" sz="600" dirty="0" smtClean="0"/>
                        <a:t>небольшая</a:t>
                      </a:r>
                      <a:r>
                        <a:rPr lang="ru-RU" altLang="ja" sz="600" baseline="0" dirty="0" smtClean="0"/>
                        <a:t> группа 1 класс</a:t>
                      </a:r>
                      <a:r>
                        <a:rPr lang="ja" sz="600" dirty="0" smtClean="0"/>
                        <a:t>, *</a:t>
                      </a:r>
                      <a:r>
                        <a:rPr lang="ru-RU" altLang="ja" sz="600" dirty="0" smtClean="0"/>
                        <a:t>большая</a:t>
                      </a:r>
                      <a:r>
                        <a:rPr lang="ru-RU" altLang="ja" sz="600" baseline="0" dirty="0" smtClean="0"/>
                        <a:t> группа 1 класс</a:t>
                      </a:r>
                      <a:r>
                        <a:rPr lang="ja" sz="600" dirty="0" smtClean="0"/>
                        <a:t>, *</a:t>
                      </a:r>
                      <a:r>
                        <a:rPr lang="ru-RU" altLang="ja" sz="600" dirty="0" smtClean="0"/>
                        <a:t>доп.</a:t>
                      </a:r>
                      <a:r>
                        <a:rPr lang="ru-RU" altLang="ja" sz="600" baseline="0" dirty="0" smtClean="0"/>
                        <a:t> Классы </a:t>
                      </a:r>
                      <a:r>
                        <a:rPr lang="ja" sz="600" dirty="0" smtClean="0"/>
                        <a:t>, *</a:t>
                      </a:r>
                      <a:r>
                        <a:rPr lang="ru-RU" altLang="ja" sz="600" dirty="0" smtClean="0"/>
                        <a:t>словарный</a:t>
                      </a:r>
                      <a:r>
                        <a:rPr lang="ru-RU" altLang="ja" sz="600" baseline="0" dirty="0" smtClean="0"/>
                        <a:t> тест</a:t>
                      </a:r>
                      <a:r>
                        <a:rPr lang="ja" sz="600" dirty="0" smtClean="0"/>
                        <a:t>)</a:t>
                      </a:r>
                      <a:endParaRPr sz="6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(*1) US$ 990 /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4</a:t>
                      </a:r>
                      <a:r>
                        <a:rPr lang="ru-RU" altLang="ja" sz="800" b="1" baseline="0" dirty="0" smtClean="0">
                          <a:solidFill>
                            <a:srgbClr val="073763"/>
                          </a:solidFill>
                        </a:rPr>
                        <a:t> недели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9950">
                <a:tc grid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b="1" dirty="0" smtClean="0">
                          <a:solidFill>
                            <a:srgbClr val="FFFFFF"/>
                          </a:solidFill>
                        </a:rPr>
                        <a:t>ОБЩИЕ АНГЛИЙСКИЕ ПРОГРАММЫ</a:t>
                      </a:r>
                      <a:endParaRPr sz="1000" b="1" dirty="0">
                        <a:solidFill>
                          <a:srgbClr val="FFFFFF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88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/>
                        <a:t>Разговорный</a:t>
                      </a:r>
                      <a:r>
                        <a:rPr lang="ru-RU" sz="800" baseline="0" dirty="0" smtClean="0"/>
                        <a:t> английский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altLang="ja" sz="600" dirty="0" smtClean="0"/>
                        <a:t>4</a:t>
                      </a:r>
                      <a:r>
                        <a:rPr lang="ru-RU" altLang="ja" sz="600" baseline="0" dirty="0" smtClean="0"/>
                        <a:t> класса 1 на 1</a:t>
                      </a:r>
                      <a:r>
                        <a:rPr lang="ja" sz="600" dirty="0" smtClean="0"/>
                        <a:t>, </a:t>
                      </a:r>
                      <a:r>
                        <a:rPr lang="ru-RU" altLang="ja" sz="600" dirty="0" smtClean="0"/>
                        <a:t>(*небольшая</a:t>
                      </a:r>
                      <a:r>
                        <a:rPr lang="ru-RU" altLang="ja" sz="600" baseline="0" dirty="0" smtClean="0"/>
                        <a:t> группа 1 класс</a:t>
                      </a:r>
                      <a:r>
                        <a:rPr lang="ru-RU" altLang="ja" sz="600" dirty="0" smtClean="0"/>
                        <a:t>, *большая</a:t>
                      </a:r>
                      <a:r>
                        <a:rPr lang="ru-RU" altLang="ja" sz="600" baseline="0" dirty="0" smtClean="0"/>
                        <a:t> группа 1 класс</a:t>
                      </a:r>
                      <a:r>
                        <a:rPr lang="ru-RU" altLang="ja" sz="600" dirty="0" smtClean="0"/>
                        <a:t>, *доп.</a:t>
                      </a:r>
                      <a:r>
                        <a:rPr lang="ru-RU" altLang="ja" sz="600" baseline="0" dirty="0" smtClean="0"/>
                        <a:t> Классы </a:t>
                      </a:r>
                      <a:r>
                        <a:rPr lang="ru-RU" altLang="ja" sz="600" dirty="0" smtClean="0"/>
                        <a:t>, *словарный</a:t>
                      </a:r>
                      <a:r>
                        <a:rPr lang="ru-RU" altLang="ja" sz="600" baseline="0" dirty="0" smtClean="0"/>
                        <a:t> тест</a:t>
                      </a:r>
                      <a:r>
                        <a:rPr lang="ru-RU" altLang="ja" sz="600" dirty="0" smtClean="0"/>
                        <a:t>)</a:t>
                      </a:r>
                      <a:endParaRPr lang="ru-RU" sz="600" dirty="0" smtClean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200" b="1" baseline="-25000" dirty="0">
                          <a:solidFill>
                            <a:srgbClr val="073763"/>
                          </a:solidFill>
                        </a:rPr>
                        <a:t>US$ 170 / </a:t>
                      </a:r>
                      <a:r>
                        <a:rPr lang="ru-RU" altLang="ja" sz="1200" b="1" baseline="-25000" dirty="0" smtClean="0">
                          <a:solidFill>
                            <a:srgbClr val="073763"/>
                          </a:solidFill>
                        </a:rPr>
                        <a:t>неделя</a:t>
                      </a:r>
                      <a:endParaRPr sz="1200" b="1" baseline="-25000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3075">
                <a:tc rowSpan="2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/>
                        <a:t>Разговорный</a:t>
                      </a:r>
                      <a:r>
                        <a:rPr lang="ru-RU" sz="800" baseline="0" dirty="0" smtClean="0"/>
                        <a:t> английский 1 на 1 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altLang="ja" sz="600" dirty="0" smtClean="0"/>
                        <a:t>5-8</a:t>
                      </a:r>
                      <a:r>
                        <a:rPr lang="ru-RU" altLang="ja" sz="600" baseline="0" dirty="0" smtClean="0"/>
                        <a:t> классов 1 на 1</a:t>
                      </a:r>
                      <a:r>
                        <a:rPr lang="ja" sz="600" dirty="0" smtClean="0"/>
                        <a:t>, </a:t>
                      </a:r>
                      <a:r>
                        <a:rPr lang="ru-RU" altLang="ja" sz="600" dirty="0" smtClean="0"/>
                        <a:t>(*небольшая</a:t>
                      </a:r>
                      <a:r>
                        <a:rPr lang="ru-RU" altLang="ja" sz="600" baseline="0" dirty="0" smtClean="0"/>
                        <a:t> группа 1 класс</a:t>
                      </a:r>
                      <a:r>
                        <a:rPr lang="ru-RU" altLang="ja" sz="600" dirty="0" smtClean="0"/>
                        <a:t>, *большая</a:t>
                      </a:r>
                      <a:r>
                        <a:rPr lang="ru-RU" altLang="ja" sz="600" baseline="0" dirty="0" smtClean="0"/>
                        <a:t> группа 1 класс</a:t>
                      </a:r>
                      <a:r>
                        <a:rPr lang="ru-RU" altLang="ja" sz="600" dirty="0" smtClean="0"/>
                        <a:t>, *доп.</a:t>
                      </a:r>
                      <a:r>
                        <a:rPr lang="ru-RU" altLang="ja" sz="600" baseline="0" dirty="0" smtClean="0"/>
                        <a:t> Классы </a:t>
                      </a:r>
                      <a:r>
                        <a:rPr lang="ru-RU" altLang="ja" sz="600" dirty="0" smtClean="0"/>
                        <a:t>, *словарный</a:t>
                      </a:r>
                      <a:r>
                        <a:rPr lang="ru-RU" altLang="ja" sz="600" baseline="0" dirty="0" smtClean="0"/>
                        <a:t> тест</a:t>
                      </a:r>
                      <a:r>
                        <a:rPr lang="ru-RU" altLang="ja" sz="600" dirty="0" smtClean="0"/>
                        <a:t>)</a:t>
                      </a:r>
                      <a:endParaRPr lang="ru-RU" sz="600" dirty="0" smtClean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600" dirty="0" smtClean="0">
                          <a:solidFill>
                            <a:srgbClr val="073763"/>
                          </a:solidFill>
                        </a:rPr>
                        <a:t>*</a:t>
                      </a:r>
                      <a:r>
                        <a:rPr lang="ru-RU" altLang="ja" sz="600" baseline="0" dirty="0" smtClean="0">
                          <a:solidFill>
                            <a:srgbClr val="073763"/>
                          </a:solidFill>
                        </a:rPr>
                        <a:t> +1 дополнительный класс</a:t>
                      </a:r>
                      <a:endParaRPr sz="600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6885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US$ 45 /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неделя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19950">
                <a:tc grid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b="1" dirty="0" smtClean="0">
                          <a:solidFill>
                            <a:srgbClr val="FFFFFF"/>
                          </a:solidFill>
                        </a:rPr>
                        <a:t>Интенсивная подготовка к экзаменам и гарантированные программы для сдачи экзаменов</a:t>
                      </a:r>
                      <a:endParaRPr sz="1000" b="1" dirty="0">
                        <a:solidFill>
                          <a:srgbClr val="FFFFFF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488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dirty="0"/>
                        <a:t>TOEIC </a:t>
                      </a:r>
                      <a:r>
                        <a:rPr lang="ru-RU" altLang="ja" sz="800" dirty="0" smtClean="0"/>
                        <a:t>Интенсивный</a:t>
                      </a:r>
                      <a:endParaRPr sz="800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ja" sz="600" dirty="0" smtClean="0"/>
                        <a:t>4</a:t>
                      </a:r>
                      <a:r>
                        <a:rPr lang="ru-RU" altLang="ja" sz="600" baseline="0" dirty="0" smtClean="0"/>
                        <a:t> класса 1 на 1</a:t>
                      </a:r>
                      <a:r>
                        <a:rPr lang="ja" sz="600" dirty="0" smtClean="0"/>
                        <a:t>, </a:t>
                      </a:r>
                      <a:r>
                        <a:rPr lang="ru-RU" altLang="ja" sz="600" dirty="0" smtClean="0"/>
                        <a:t>большая</a:t>
                      </a:r>
                      <a:r>
                        <a:rPr lang="ru-RU" altLang="ja" sz="600" baseline="0" dirty="0" smtClean="0"/>
                        <a:t> группа 2 класса</a:t>
                      </a:r>
                      <a:r>
                        <a:rPr lang="ja" sz="600" dirty="0" smtClean="0"/>
                        <a:t>, (*</a:t>
                      </a:r>
                      <a:r>
                        <a:rPr lang="ru-RU" altLang="ja" sz="600" dirty="0" smtClean="0"/>
                        <a:t>небольшая</a:t>
                      </a:r>
                      <a:r>
                        <a:rPr lang="ru-RU" altLang="ja" sz="600" baseline="0" dirty="0" smtClean="0"/>
                        <a:t> группа 1 класс</a:t>
                      </a:r>
                      <a:r>
                        <a:rPr lang="ja" sz="600" dirty="0" smtClean="0"/>
                        <a:t>, *</a:t>
                      </a:r>
                      <a:r>
                        <a:rPr lang="ru-RU" altLang="ja" sz="600" dirty="0" smtClean="0"/>
                        <a:t>Доп.</a:t>
                      </a:r>
                      <a:r>
                        <a:rPr lang="ru-RU" altLang="ja" sz="600" baseline="0" dirty="0" smtClean="0"/>
                        <a:t> классы</a:t>
                      </a:r>
                      <a:r>
                        <a:rPr lang="ja" sz="600" dirty="0" smtClean="0"/>
                        <a:t>, *</a:t>
                      </a:r>
                      <a:r>
                        <a:rPr lang="ru-RU" altLang="ja" sz="600" dirty="0" smtClean="0"/>
                        <a:t>словарный</a:t>
                      </a:r>
                      <a:r>
                        <a:rPr lang="ru-RU" altLang="ja" sz="600" baseline="0" dirty="0" smtClean="0"/>
                        <a:t> тест</a:t>
                      </a:r>
                      <a:r>
                        <a:rPr lang="ja" sz="600" dirty="0" smtClean="0"/>
                        <a:t>)</a:t>
                      </a:r>
                      <a:endParaRPr sz="6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US$ 260 /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неделя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666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dirty="0"/>
                        <a:t>TOEIC </a:t>
                      </a:r>
                      <a:r>
                        <a:rPr lang="ru-RU" altLang="ja" sz="800" dirty="0" smtClean="0"/>
                        <a:t>Гарантированный</a:t>
                      </a:r>
                      <a:endParaRPr sz="800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altLang="ja" sz="600" dirty="0" smtClean="0"/>
                        <a:t>4</a:t>
                      </a:r>
                      <a:r>
                        <a:rPr lang="ru-RU" altLang="ja" sz="600" baseline="0" dirty="0" smtClean="0"/>
                        <a:t> класса 1 на 1</a:t>
                      </a:r>
                      <a:r>
                        <a:rPr lang="ru-RU" altLang="ja" sz="600" dirty="0" smtClean="0"/>
                        <a:t>, большая</a:t>
                      </a:r>
                      <a:r>
                        <a:rPr lang="ru-RU" altLang="ja" sz="600" baseline="0" dirty="0" smtClean="0"/>
                        <a:t> группа 2 класса</a:t>
                      </a:r>
                      <a:r>
                        <a:rPr lang="ru-RU" altLang="ja" sz="600" dirty="0" smtClean="0"/>
                        <a:t>, (*небольшая</a:t>
                      </a:r>
                      <a:r>
                        <a:rPr lang="ru-RU" altLang="ja" sz="600" baseline="0" dirty="0" smtClean="0"/>
                        <a:t> группа 1 класс</a:t>
                      </a:r>
                      <a:r>
                        <a:rPr lang="ru-RU" altLang="ja" sz="600" dirty="0" smtClean="0"/>
                        <a:t>, *Доп.</a:t>
                      </a:r>
                      <a:r>
                        <a:rPr lang="ru-RU" altLang="ja" sz="600" baseline="0" dirty="0" smtClean="0"/>
                        <a:t> классы</a:t>
                      </a:r>
                      <a:r>
                        <a:rPr lang="ru-RU" altLang="ja" sz="600" dirty="0" smtClean="0"/>
                        <a:t>, *словарный</a:t>
                      </a:r>
                      <a:r>
                        <a:rPr lang="ru-RU" altLang="ja" sz="600" baseline="0" dirty="0" smtClean="0"/>
                        <a:t> тест</a:t>
                      </a:r>
                      <a:r>
                        <a:rPr lang="en-US" altLang="ja" sz="600" baseline="0" dirty="0" smtClean="0"/>
                        <a:t>, </a:t>
                      </a:r>
                      <a:r>
                        <a:rPr lang="ru-RU" altLang="ja" sz="600" baseline="0" dirty="0" smtClean="0"/>
                        <a:t>самообучение 1.5часа</a:t>
                      </a:r>
                      <a:r>
                        <a:rPr lang="ru-RU" altLang="ja" sz="600" dirty="0" smtClean="0"/>
                        <a:t>)</a:t>
                      </a:r>
                      <a:endParaRPr lang="ru-RU" sz="600" dirty="0" smtClean="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(*2)US$ 2600 /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недель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488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dirty="0"/>
                        <a:t>TOEFL </a:t>
                      </a:r>
                      <a:r>
                        <a:rPr lang="ru-RU" altLang="ja" sz="800" dirty="0" smtClean="0"/>
                        <a:t>Интенсивный</a:t>
                      </a:r>
                      <a:endParaRPr sz="800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altLang="ja" sz="600" dirty="0" smtClean="0"/>
                        <a:t>4</a:t>
                      </a:r>
                      <a:r>
                        <a:rPr lang="ru-RU" altLang="ja" sz="600" baseline="0" dirty="0" smtClean="0"/>
                        <a:t> класса 1 на 1</a:t>
                      </a:r>
                      <a:r>
                        <a:rPr lang="ru-RU" altLang="ja" sz="600" dirty="0" smtClean="0"/>
                        <a:t>, большая</a:t>
                      </a:r>
                      <a:r>
                        <a:rPr lang="ru-RU" altLang="ja" sz="600" baseline="0" dirty="0" smtClean="0"/>
                        <a:t> группа 2 класса</a:t>
                      </a:r>
                      <a:r>
                        <a:rPr lang="ru-RU" altLang="ja" sz="600" dirty="0" smtClean="0"/>
                        <a:t>, (*небольшая</a:t>
                      </a:r>
                      <a:r>
                        <a:rPr lang="ru-RU" altLang="ja" sz="600" baseline="0" dirty="0" smtClean="0"/>
                        <a:t> группа 1 класс</a:t>
                      </a:r>
                      <a:r>
                        <a:rPr lang="ru-RU" altLang="ja" sz="600" dirty="0" smtClean="0"/>
                        <a:t>, *Доп.</a:t>
                      </a:r>
                      <a:r>
                        <a:rPr lang="ru-RU" altLang="ja" sz="600" baseline="0" dirty="0" smtClean="0"/>
                        <a:t> классы</a:t>
                      </a:r>
                      <a:r>
                        <a:rPr lang="ru-RU" altLang="ja" sz="600" dirty="0" smtClean="0"/>
                        <a:t>, *словарный</a:t>
                      </a:r>
                      <a:r>
                        <a:rPr lang="ru-RU" altLang="ja" sz="600" baseline="0" dirty="0" smtClean="0"/>
                        <a:t> тест</a:t>
                      </a:r>
                      <a:r>
                        <a:rPr lang="ru-RU" altLang="ja" sz="600" dirty="0" smtClean="0"/>
                        <a:t>)</a:t>
                      </a:r>
                      <a:endParaRPr lang="ru-RU" sz="600" dirty="0" smtClean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US$ 260 /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неделя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666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dirty="0"/>
                        <a:t>TOEFL</a:t>
                      </a:r>
                      <a:r>
                        <a:rPr lang="ja" sz="800" dirty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ru-RU" altLang="ja" sz="800" baseline="0" dirty="0" smtClean="0">
                          <a:solidFill>
                            <a:schemeClr val="dk1"/>
                          </a:solidFill>
                        </a:rPr>
                        <a:t> Гарантированный</a:t>
                      </a:r>
                      <a:endParaRPr sz="800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altLang="ja" sz="600" dirty="0" smtClean="0"/>
                        <a:t>4</a:t>
                      </a:r>
                      <a:r>
                        <a:rPr lang="ru-RU" altLang="ja" sz="600" baseline="0" dirty="0" smtClean="0"/>
                        <a:t> класса 1 на 1</a:t>
                      </a:r>
                      <a:r>
                        <a:rPr lang="ru-RU" altLang="ja" sz="600" dirty="0" smtClean="0"/>
                        <a:t>, большая</a:t>
                      </a:r>
                      <a:r>
                        <a:rPr lang="ru-RU" altLang="ja" sz="600" baseline="0" dirty="0" smtClean="0"/>
                        <a:t> группа 2 класса</a:t>
                      </a:r>
                      <a:r>
                        <a:rPr lang="ru-RU" altLang="ja" sz="600" dirty="0" smtClean="0"/>
                        <a:t>, *небольшая</a:t>
                      </a:r>
                      <a:r>
                        <a:rPr lang="ru-RU" altLang="ja" sz="600" baseline="0" dirty="0" smtClean="0"/>
                        <a:t> группа 1 класс</a:t>
                      </a:r>
                      <a:r>
                        <a:rPr lang="ru-RU" altLang="ja" sz="600" dirty="0" smtClean="0"/>
                        <a:t>, словарный</a:t>
                      </a:r>
                      <a:r>
                        <a:rPr lang="ru-RU" altLang="ja" sz="600" baseline="0" dirty="0" smtClean="0"/>
                        <a:t> тест</a:t>
                      </a:r>
                      <a:r>
                        <a:rPr lang="en-US" altLang="ja" sz="600" baseline="0" dirty="0" smtClean="0"/>
                        <a:t>, </a:t>
                      </a:r>
                      <a:r>
                        <a:rPr lang="ru-RU" altLang="ja" sz="600" baseline="0" dirty="0" smtClean="0"/>
                        <a:t>самообучение 1.5часа(дополнительные классы)</a:t>
                      </a:r>
                      <a:endParaRPr lang="ru-RU" sz="600" dirty="0" smtClean="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(*2)US$ 2600 / </a:t>
                      </a:r>
                      <a:r>
                        <a:rPr lang="ja" sz="800" b="1" dirty="0" smtClean="0">
                          <a:solidFill>
                            <a:srgbClr val="073763"/>
                          </a:solidFill>
                        </a:rPr>
                        <a:t>1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0</a:t>
                      </a:r>
                      <a:r>
                        <a:rPr lang="ru-RU" altLang="ja" sz="800" b="1" baseline="0" dirty="0" smtClean="0">
                          <a:solidFill>
                            <a:srgbClr val="073763"/>
                          </a:solidFill>
                        </a:rPr>
                        <a:t>недель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488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dirty="0"/>
                        <a:t>IELTS </a:t>
                      </a:r>
                      <a:r>
                        <a:rPr lang="ru-RU" altLang="ja" sz="800" dirty="0" smtClean="0"/>
                        <a:t>Интенсивный</a:t>
                      </a:r>
                      <a:endParaRPr sz="800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altLang="ja" sz="600" dirty="0" smtClean="0"/>
                        <a:t>4</a:t>
                      </a:r>
                      <a:r>
                        <a:rPr lang="ru-RU" altLang="ja" sz="600" baseline="0" dirty="0" smtClean="0"/>
                        <a:t> класса 1 на 1</a:t>
                      </a:r>
                      <a:r>
                        <a:rPr lang="ru-RU" altLang="ja" sz="600" dirty="0" smtClean="0"/>
                        <a:t>, большая</a:t>
                      </a:r>
                      <a:r>
                        <a:rPr lang="ru-RU" altLang="ja" sz="600" baseline="0" dirty="0" smtClean="0"/>
                        <a:t> группа 2 класса</a:t>
                      </a:r>
                      <a:r>
                        <a:rPr lang="ru-RU" altLang="ja" sz="600" dirty="0" smtClean="0"/>
                        <a:t>, (*небольшая</a:t>
                      </a:r>
                      <a:r>
                        <a:rPr lang="ru-RU" altLang="ja" sz="600" baseline="0" dirty="0" smtClean="0"/>
                        <a:t> группа 1 класс</a:t>
                      </a:r>
                      <a:r>
                        <a:rPr lang="ru-RU" altLang="ja" sz="600" dirty="0" smtClean="0"/>
                        <a:t>, *Доп.</a:t>
                      </a:r>
                      <a:r>
                        <a:rPr lang="ru-RU" altLang="ja" sz="600" baseline="0" dirty="0" smtClean="0"/>
                        <a:t> классы</a:t>
                      </a:r>
                      <a:r>
                        <a:rPr lang="ru-RU" altLang="ja" sz="600" dirty="0" smtClean="0"/>
                        <a:t>, *словарный</a:t>
                      </a:r>
                      <a:r>
                        <a:rPr lang="ru-RU" altLang="ja" sz="600" baseline="0" dirty="0" smtClean="0"/>
                        <a:t> тест</a:t>
                      </a:r>
                      <a:r>
                        <a:rPr lang="ru-RU" altLang="ja" sz="600" dirty="0" smtClean="0"/>
                        <a:t>)</a:t>
                      </a:r>
                      <a:endParaRPr lang="ru-RU" sz="600" dirty="0" smtClean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US$ 260 /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неделя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666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dirty="0" smtClean="0"/>
                        <a:t>IELTS</a:t>
                      </a:r>
                      <a:r>
                        <a:rPr lang="ru-RU" altLang="ja" sz="800" baseline="0" dirty="0" smtClean="0"/>
                        <a:t> Гарантированный</a:t>
                      </a:r>
                      <a:endParaRPr sz="800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altLang="ja" sz="600" dirty="0" smtClean="0"/>
                        <a:t>4</a:t>
                      </a:r>
                      <a:r>
                        <a:rPr lang="ru-RU" altLang="ja" sz="600" baseline="0" dirty="0" smtClean="0"/>
                        <a:t> класса 1 на 1</a:t>
                      </a:r>
                      <a:r>
                        <a:rPr lang="ru-RU" altLang="ja" sz="600" dirty="0" smtClean="0"/>
                        <a:t>, большая</a:t>
                      </a:r>
                      <a:r>
                        <a:rPr lang="ru-RU" altLang="ja" sz="600" baseline="0" dirty="0" smtClean="0"/>
                        <a:t> группа 2 класса</a:t>
                      </a:r>
                      <a:r>
                        <a:rPr lang="ru-RU" altLang="ja" sz="600" dirty="0" smtClean="0"/>
                        <a:t>, *небольшая</a:t>
                      </a:r>
                      <a:r>
                        <a:rPr lang="ru-RU" altLang="ja" sz="600" baseline="0" dirty="0" smtClean="0"/>
                        <a:t> группа 1 класс</a:t>
                      </a:r>
                      <a:r>
                        <a:rPr lang="ru-RU" altLang="ja" sz="600" dirty="0" smtClean="0"/>
                        <a:t>, словарный</a:t>
                      </a:r>
                      <a:r>
                        <a:rPr lang="ru-RU" altLang="ja" sz="600" baseline="0" dirty="0" smtClean="0"/>
                        <a:t> тест</a:t>
                      </a:r>
                      <a:r>
                        <a:rPr lang="en-US" altLang="ja" sz="600" baseline="0" dirty="0" smtClean="0"/>
                        <a:t>, </a:t>
                      </a:r>
                      <a:r>
                        <a:rPr lang="ru-RU" altLang="ja" sz="600" baseline="0" dirty="0" smtClean="0"/>
                        <a:t>самообучение 1.5часа(дополнительные классы)</a:t>
                      </a:r>
                      <a:endParaRPr lang="ru-RU" sz="600" dirty="0" smtClean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(*2)US$ 2600 / </a:t>
                      </a:r>
                      <a:r>
                        <a:rPr lang="ja" sz="800" b="1" dirty="0" smtClean="0">
                          <a:solidFill>
                            <a:srgbClr val="073763"/>
                          </a:solidFill>
                        </a:rPr>
                        <a:t>10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недель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0" name="Google Shape;60;p13"/>
          <p:cNvSpPr txBox="1"/>
          <p:nvPr/>
        </p:nvSpPr>
        <p:spPr>
          <a:xfrm>
            <a:off x="200275" y="4847525"/>
            <a:ext cx="2837700" cy="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 dirty="0">
              <a:solidFill>
                <a:srgbClr val="073763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</p:txBody>
      </p:sp>
      <p:graphicFrame>
        <p:nvGraphicFramePr>
          <p:cNvPr id="61" name="Google Shape;61;p13"/>
          <p:cNvGraphicFramePr/>
          <p:nvPr>
            <p:extLst>
              <p:ext uri="{D42A27DB-BD31-4B8C-83A1-F6EECF244321}">
                <p14:modId xmlns:p14="http://schemas.microsoft.com/office/powerpoint/2010/main" xmlns="" val="2141185442"/>
              </p:ext>
            </p:extLst>
          </p:nvPr>
        </p:nvGraphicFramePr>
        <p:xfrm>
          <a:off x="256500" y="5125750"/>
          <a:ext cx="6992100" cy="1111400"/>
        </p:xfrm>
        <a:graphic>
          <a:graphicData uri="http://schemas.openxmlformats.org/drawingml/2006/table">
            <a:tbl>
              <a:tblPr>
                <a:noFill/>
                <a:tableStyleId>{A24BF755-2BD6-41CB-80E4-B3BC8200919A}</a:tableStyleId>
              </a:tblPr>
              <a:tblGrid>
                <a:gridCol w="17711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940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269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11300">
                <a:tc grid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b="1" dirty="0" smtClean="0">
                          <a:solidFill>
                            <a:srgbClr val="FFFFFF"/>
                          </a:solidFill>
                        </a:rPr>
                        <a:t>Стоимость</a:t>
                      </a:r>
                      <a:r>
                        <a:rPr lang="ru-RU" sz="1000" b="1" baseline="0" dirty="0" smtClean="0">
                          <a:solidFill>
                            <a:srgbClr val="FFFFFF"/>
                          </a:solidFill>
                        </a:rPr>
                        <a:t> размещения</a:t>
                      </a:r>
                      <a:endParaRPr sz="1000" b="1" dirty="0">
                        <a:solidFill>
                          <a:srgbClr val="FFFFFF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0025">
                <a:tc rowSpan="2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/>
                        <a:t>Улучшенное</a:t>
                      </a:r>
                      <a:r>
                        <a:rPr lang="ru-RU" sz="800" baseline="0" dirty="0" smtClean="0"/>
                        <a:t> общежитие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700" dirty="0" smtClean="0"/>
                        <a:t>Трехместное</a:t>
                      </a:r>
                      <a:endParaRPr sz="7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US$ 165 /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неделя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700" dirty="0" smtClean="0"/>
                        <a:t>Четырехместное</a:t>
                      </a:r>
                      <a:endParaRPr sz="7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US$ 150 /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неделя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0025">
                <a:tc rowSpan="2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/>
                        <a:t>Отель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700" dirty="0" smtClean="0"/>
                        <a:t>Одноместное</a:t>
                      </a:r>
                      <a:endParaRPr sz="7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US$ 400 /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неделя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700" dirty="0" smtClean="0"/>
                        <a:t>Двухместное</a:t>
                      </a:r>
                      <a:endParaRPr sz="7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US$ 320 /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неделя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2" name="Google Shape;62;p13"/>
          <p:cNvGraphicFramePr/>
          <p:nvPr>
            <p:extLst>
              <p:ext uri="{D42A27DB-BD31-4B8C-83A1-F6EECF244321}">
                <p14:modId xmlns:p14="http://schemas.microsoft.com/office/powerpoint/2010/main" xmlns="" val="1936278450"/>
              </p:ext>
            </p:extLst>
          </p:nvPr>
        </p:nvGraphicFramePr>
        <p:xfrm>
          <a:off x="3780000" y="6561150"/>
          <a:ext cx="3468600" cy="3161186"/>
        </p:xfrm>
        <a:graphic>
          <a:graphicData uri="http://schemas.openxmlformats.org/drawingml/2006/table">
            <a:tbl>
              <a:tblPr>
                <a:noFill/>
                <a:tableStyleId>{A24BF755-2BD6-41CB-80E4-B3BC8200919A}</a:tableStyleId>
              </a:tblPr>
              <a:tblGrid>
                <a:gridCol w="15446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23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b="1" dirty="0" smtClean="0">
                          <a:solidFill>
                            <a:srgbClr val="FFFFFF"/>
                          </a:solidFill>
                        </a:rPr>
                        <a:t>Оплата</a:t>
                      </a:r>
                      <a:r>
                        <a:rPr lang="ru-RU" sz="1000" b="1" baseline="0" dirty="0" smtClean="0">
                          <a:solidFill>
                            <a:srgbClr val="FFFFFF"/>
                          </a:solidFill>
                        </a:rPr>
                        <a:t> на Филиппинах</a:t>
                      </a:r>
                      <a:endParaRPr sz="1000" b="1" dirty="0">
                        <a:solidFill>
                          <a:srgbClr val="FFFFFF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54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" sz="800" dirty="0" smtClean="0"/>
                        <a:t>SSP</a:t>
                      </a:r>
                      <a:r>
                        <a:rPr lang="ja" sz="800" dirty="0" smtClean="0"/>
                        <a:t> (</a:t>
                      </a:r>
                      <a:r>
                        <a:rPr lang="ru-RU" altLang="ja" sz="800" dirty="0" smtClean="0"/>
                        <a:t>специальное</a:t>
                      </a:r>
                      <a:r>
                        <a:rPr lang="ru-RU" altLang="ja" sz="800" baseline="0" dirty="0" smtClean="0"/>
                        <a:t> студенческое разрешение</a:t>
                      </a:r>
                      <a:r>
                        <a:rPr lang="ja" sz="800" dirty="0" smtClean="0"/>
                        <a:t>)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>
                          <a:solidFill>
                            <a:srgbClr val="073763"/>
                          </a:solidFill>
                        </a:rPr>
                        <a:t>Php 6,800</a:t>
                      </a:r>
                      <a:endParaRPr sz="800" b="1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31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dirty="0"/>
                        <a:t>ACR-I </a:t>
                      </a:r>
                      <a:r>
                        <a:rPr lang="ja" sz="800" dirty="0" smtClean="0"/>
                        <a:t>Card</a:t>
                      </a:r>
                      <a:r>
                        <a:rPr lang="ru-RU" altLang="ja" sz="800" dirty="0" smtClean="0"/>
                        <a:t>( карта иностранца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Php 3,300 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dirty="0" smtClean="0">
                          <a:solidFill>
                            <a:srgbClr val="073763"/>
                          </a:solidFill>
                        </a:rPr>
                        <a:t>(</a:t>
                      </a:r>
                      <a:r>
                        <a:rPr lang="ru-RU" altLang="ja" sz="800" dirty="0" smtClean="0">
                          <a:solidFill>
                            <a:srgbClr val="073763"/>
                          </a:solidFill>
                        </a:rPr>
                        <a:t>при</a:t>
                      </a:r>
                      <a:r>
                        <a:rPr lang="ru-RU" altLang="ja" sz="800" baseline="0" dirty="0" smtClean="0">
                          <a:solidFill>
                            <a:srgbClr val="073763"/>
                          </a:solidFill>
                        </a:rPr>
                        <a:t> нахождении больше 59 дней</a:t>
                      </a:r>
                      <a:r>
                        <a:rPr lang="ja" sz="800" dirty="0" smtClean="0">
                          <a:solidFill>
                            <a:srgbClr val="073763"/>
                          </a:solidFill>
                        </a:rPr>
                        <a:t>/9</a:t>
                      </a:r>
                      <a:r>
                        <a:rPr lang="ru-RU" altLang="ja" sz="800" dirty="0" smtClean="0">
                          <a:solidFill>
                            <a:srgbClr val="073763"/>
                          </a:solidFill>
                        </a:rPr>
                        <a:t>недель</a:t>
                      </a:r>
                      <a:r>
                        <a:rPr lang="ja" sz="800" dirty="0" smtClean="0">
                          <a:solidFill>
                            <a:srgbClr val="073763"/>
                          </a:solidFill>
                        </a:rPr>
                        <a:t>)</a:t>
                      </a:r>
                      <a:endParaRPr sz="800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09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/>
                        <a:t>Плата</a:t>
                      </a:r>
                      <a:r>
                        <a:rPr lang="ru-RU" sz="800" baseline="0" dirty="0" smtClean="0"/>
                        <a:t> за воду и электричество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ja" sz="800" b="1" dirty="0" smtClean="0">
                          <a:solidFill>
                            <a:srgbClr val="1C4587"/>
                          </a:solidFill>
                        </a:rPr>
                        <a:t>Улучшенное</a:t>
                      </a:r>
                      <a:r>
                        <a:rPr lang="ru-RU" altLang="ja" sz="800" b="1" baseline="0" dirty="0" smtClean="0">
                          <a:solidFill>
                            <a:srgbClr val="1C4587"/>
                          </a:solidFill>
                        </a:rPr>
                        <a:t> общежитие</a:t>
                      </a:r>
                      <a:r>
                        <a:rPr lang="ja" sz="800" b="1" dirty="0" smtClean="0">
                          <a:solidFill>
                            <a:srgbClr val="1C4587"/>
                          </a:solidFill>
                        </a:rPr>
                        <a:t>(</a:t>
                      </a:r>
                      <a:r>
                        <a:rPr lang="ru-RU" altLang="ja" sz="800" b="1" dirty="0" smtClean="0">
                          <a:solidFill>
                            <a:srgbClr val="1C4587"/>
                          </a:solidFill>
                        </a:rPr>
                        <a:t>Трех</a:t>
                      </a:r>
                      <a:r>
                        <a:rPr lang="ja" sz="800" b="1" dirty="0" smtClean="0">
                          <a:solidFill>
                            <a:srgbClr val="1C4587"/>
                          </a:solidFill>
                        </a:rPr>
                        <a:t>, </a:t>
                      </a:r>
                      <a:r>
                        <a:rPr lang="ru-RU" altLang="ja" sz="800" b="1" dirty="0" smtClean="0">
                          <a:solidFill>
                            <a:srgbClr val="1C4587"/>
                          </a:solidFill>
                        </a:rPr>
                        <a:t>Четырех</a:t>
                      </a:r>
                      <a:r>
                        <a:rPr lang="ja" sz="800" b="1" dirty="0" smtClean="0">
                          <a:solidFill>
                            <a:srgbClr val="1C4587"/>
                          </a:solidFill>
                        </a:rPr>
                        <a:t>) </a:t>
                      </a:r>
                      <a:r>
                        <a:rPr lang="ja" sz="800" b="1" dirty="0">
                          <a:solidFill>
                            <a:srgbClr val="1C4587"/>
                          </a:solidFill>
                        </a:rPr>
                        <a:t>: </a:t>
                      </a:r>
                      <a:r>
                        <a:rPr lang="ja" sz="800" b="1" dirty="0" smtClean="0">
                          <a:solidFill>
                            <a:srgbClr val="1C4587"/>
                          </a:solidFill>
                        </a:rPr>
                        <a:t>Php500/</a:t>
                      </a:r>
                      <a:r>
                        <a:rPr lang="ru-RU" altLang="ja" sz="800" b="1" dirty="0" smtClean="0">
                          <a:solidFill>
                            <a:srgbClr val="1C4587"/>
                          </a:solidFill>
                        </a:rPr>
                        <a:t>неделя</a:t>
                      </a: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ja" sz="800" b="1" dirty="0" smtClean="0">
                          <a:solidFill>
                            <a:srgbClr val="1C4587"/>
                          </a:solidFill>
                        </a:rPr>
                        <a:t>Отель</a:t>
                      </a:r>
                      <a:r>
                        <a:rPr lang="ja" sz="800" b="1" dirty="0" smtClean="0">
                          <a:solidFill>
                            <a:srgbClr val="1C4587"/>
                          </a:solidFill>
                        </a:rPr>
                        <a:t>(</a:t>
                      </a:r>
                      <a:r>
                        <a:rPr lang="ru-RU" altLang="ja" sz="800" b="1" dirty="0" smtClean="0">
                          <a:solidFill>
                            <a:srgbClr val="1C4587"/>
                          </a:solidFill>
                        </a:rPr>
                        <a:t>одномест.</a:t>
                      </a:r>
                      <a:r>
                        <a:rPr lang="ja" sz="800" b="1" dirty="0" smtClean="0">
                          <a:solidFill>
                            <a:srgbClr val="1C4587"/>
                          </a:solidFill>
                        </a:rPr>
                        <a:t>, </a:t>
                      </a:r>
                      <a:r>
                        <a:rPr lang="ru-RU" altLang="ja" sz="800" b="1" dirty="0" smtClean="0">
                          <a:solidFill>
                            <a:srgbClr val="1C4587"/>
                          </a:solidFill>
                        </a:rPr>
                        <a:t>двух.</a:t>
                      </a:r>
                      <a:r>
                        <a:rPr lang="ja" sz="800" b="1" dirty="0" smtClean="0">
                          <a:solidFill>
                            <a:srgbClr val="1C4587"/>
                          </a:solidFill>
                        </a:rPr>
                        <a:t>) </a:t>
                      </a:r>
                      <a:r>
                        <a:rPr lang="ja" sz="800" b="1" dirty="0">
                          <a:solidFill>
                            <a:srgbClr val="1C4587"/>
                          </a:solidFill>
                        </a:rPr>
                        <a:t>: </a:t>
                      </a:r>
                      <a:r>
                        <a:rPr lang="ja" sz="800" b="1" dirty="0" smtClean="0">
                          <a:solidFill>
                            <a:srgbClr val="1C4587"/>
                          </a:solidFill>
                        </a:rPr>
                        <a:t>Php250/</a:t>
                      </a:r>
                      <a:r>
                        <a:rPr lang="ru-RU" altLang="ja" sz="800" b="1" dirty="0" smtClean="0">
                          <a:solidFill>
                            <a:srgbClr val="1C4587"/>
                          </a:solidFill>
                        </a:rPr>
                        <a:t>неделя</a:t>
                      </a:r>
                      <a:endParaRPr sz="800" b="1" dirty="0">
                        <a:solidFill>
                          <a:srgbClr val="1C4587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442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/>
                        <a:t>Удостоверение</a:t>
                      </a:r>
                      <a:r>
                        <a:rPr lang="ru-RU" sz="800" baseline="0" dirty="0" smtClean="0"/>
                        <a:t> студента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Php 500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70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/>
                        <a:t>Помощь</a:t>
                      </a:r>
                      <a:r>
                        <a:rPr lang="ru-RU" sz="800" baseline="0" dirty="0" smtClean="0"/>
                        <a:t> в управлении и книги на месяц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altLang="ja" sz="800" b="1" dirty="0">
                          <a:solidFill>
                            <a:srgbClr val="073763"/>
                          </a:solidFill>
                        </a:rPr>
                        <a:t>Php 1000 /1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неделя</a:t>
                      </a:r>
                      <a:r>
                        <a:rPr lang="en" altLang="ja" sz="800" b="1" dirty="0" smtClean="0">
                          <a:solidFill>
                            <a:srgbClr val="073763"/>
                          </a:solidFill>
                        </a:rPr>
                        <a:t>  </a:t>
                      </a:r>
                      <a:r>
                        <a:rPr lang="en" altLang="ja" sz="800" b="1" dirty="0">
                          <a:solidFill>
                            <a:srgbClr val="073763"/>
                          </a:solidFill>
                        </a:rPr>
                        <a:t>Php 1500 /2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недели</a:t>
                      </a:r>
                      <a:endParaRPr lang="en" altLang="ja" sz="800" b="1" dirty="0">
                        <a:solidFill>
                          <a:srgbClr val="073763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altLang="ja" sz="800" b="1" dirty="0">
                          <a:solidFill>
                            <a:srgbClr val="073763"/>
                          </a:solidFill>
                        </a:rPr>
                        <a:t>Php 2000 /3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недели</a:t>
                      </a:r>
                      <a:r>
                        <a:rPr lang="en" altLang="ja" sz="800" b="1" dirty="0" smtClean="0">
                          <a:solidFill>
                            <a:srgbClr val="073763"/>
                          </a:solidFill>
                        </a:rPr>
                        <a:t> </a:t>
                      </a:r>
                      <a:r>
                        <a:rPr lang="en" altLang="ja" sz="800" b="1" dirty="0">
                          <a:solidFill>
                            <a:srgbClr val="073763"/>
                          </a:solidFill>
                        </a:rPr>
                        <a:t>Php 2,500 /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4</a:t>
                      </a:r>
                      <a:r>
                        <a:rPr lang="ru-RU" altLang="ja" sz="800" b="1" baseline="0" dirty="0" smtClean="0">
                          <a:solidFill>
                            <a:srgbClr val="073763"/>
                          </a:solidFill>
                        </a:rPr>
                        <a:t> недели</a:t>
                      </a: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altLang="ko-KR"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094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/>
                        <a:t>Депозит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Php 2,500 or US$ 50 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dirty="0" smtClean="0">
                          <a:solidFill>
                            <a:srgbClr val="073763"/>
                          </a:solidFill>
                        </a:rPr>
                        <a:t>*</a:t>
                      </a:r>
                      <a:r>
                        <a:rPr lang="ru-RU" altLang="ja" sz="800" dirty="0" smtClean="0">
                          <a:solidFill>
                            <a:srgbClr val="073763"/>
                          </a:solidFill>
                        </a:rPr>
                        <a:t>Возвращается</a:t>
                      </a:r>
                      <a:r>
                        <a:rPr lang="ru-RU" altLang="ja" sz="800" baseline="0" dirty="0" smtClean="0">
                          <a:solidFill>
                            <a:srgbClr val="073763"/>
                          </a:solidFill>
                        </a:rPr>
                        <a:t> после окончания учебы</a:t>
                      </a:r>
                      <a:endParaRPr sz="800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3" name="Google Shape;63;p13"/>
          <p:cNvSpPr txBox="1"/>
          <p:nvPr/>
        </p:nvSpPr>
        <p:spPr>
          <a:xfrm>
            <a:off x="3780000" y="6281675"/>
            <a:ext cx="2837700" cy="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ru-RU" sz="1000" b="1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Местный сбор оплаты</a:t>
            </a:r>
            <a:endParaRPr sz="1000" b="1" dirty="0">
              <a:solidFill>
                <a:srgbClr val="073763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</p:txBody>
      </p:sp>
      <p:graphicFrame>
        <p:nvGraphicFramePr>
          <p:cNvPr id="64" name="Google Shape;64;p13"/>
          <p:cNvGraphicFramePr/>
          <p:nvPr>
            <p:extLst>
              <p:ext uri="{D42A27DB-BD31-4B8C-83A1-F6EECF244321}">
                <p14:modId xmlns:p14="http://schemas.microsoft.com/office/powerpoint/2010/main" xmlns="" val="542809310"/>
              </p:ext>
            </p:extLst>
          </p:nvPr>
        </p:nvGraphicFramePr>
        <p:xfrm>
          <a:off x="256500" y="6558400"/>
          <a:ext cx="3468600" cy="2258785"/>
        </p:xfrm>
        <a:graphic>
          <a:graphicData uri="http://schemas.openxmlformats.org/drawingml/2006/table">
            <a:tbl>
              <a:tblPr>
                <a:noFill/>
                <a:tableStyleId>{A24BF755-2BD6-41CB-80E4-B3BC8200919A}</a:tableStyleId>
              </a:tblPr>
              <a:tblGrid>
                <a:gridCol w="14115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570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b="1" dirty="0" smtClean="0">
                          <a:solidFill>
                            <a:srgbClr val="FFFFFF"/>
                          </a:solidFill>
                        </a:rPr>
                        <a:t>Оплата в вашей стране</a:t>
                      </a:r>
                      <a:endParaRPr sz="1000" b="1" dirty="0">
                        <a:solidFill>
                          <a:srgbClr val="FFFFFF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54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/>
                        <a:t>Регистрационный взнос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>
                          <a:solidFill>
                            <a:srgbClr val="073763"/>
                          </a:solidFill>
                        </a:rPr>
                        <a:t>US$ 120</a:t>
                      </a:r>
                      <a:endParaRPr sz="800" b="1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/>
                        <a:t>Встреча</a:t>
                      </a:r>
                      <a:r>
                        <a:rPr lang="ru-RU" sz="800" baseline="0" dirty="0" smtClean="0"/>
                        <a:t> с аэропорт(воскр.)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В</a:t>
                      </a:r>
                      <a:r>
                        <a:rPr lang="ru-RU" altLang="ja" sz="800" b="1" baseline="0" dirty="0" smtClean="0">
                          <a:solidFill>
                            <a:srgbClr val="073763"/>
                          </a:solidFill>
                        </a:rPr>
                        <a:t> одну сторону</a:t>
                      </a:r>
                      <a:r>
                        <a:rPr lang="ja" sz="800" b="1" dirty="0" smtClean="0">
                          <a:solidFill>
                            <a:srgbClr val="073763"/>
                          </a:solidFill>
                        </a:rPr>
                        <a:t>: </a:t>
                      </a: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US$ 20 (Php 1,000) 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Туда</a:t>
                      </a:r>
                      <a:r>
                        <a:rPr lang="ru-RU" altLang="ja" sz="800" b="1" baseline="0" dirty="0" smtClean="0">
                          <a:solidFill>
                            <a:srgbClr val="073763"/>
                          </a:solidFill>
                        </a:rPr>
                        <a:t> и обратно</a:t>
                      </a:r>
                      <a:r>
                        <a:rPr lang="ja" sz="800" b="1" dirty="0" smtClean="0">
                          <a:solidFill>
                            <a:srgbClr val="073763"/>
                          </a:solidFill>
                        </a:rPr>
                        <a:t>：US</a:t>
                      </a: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$ 40 (Php 2,000)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09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ja" sz="800" dirty="0" smtClean="0"/>
                        <a:t>Встреча</a:t>
                      </a:r>
                      <a:r>
                        <a:rPr lang="ru-RU" altLang="ja" sz="800" baseline="0" dirty="0" smtClean="0"/>
                        <a:t> с аэропорт</a:t>
                      </a: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dirty="0" smtClean="0"/>
                        <a:t>(</a:t>
                      </a:r>
                      <a:r>
                        <a:rPr lang="ru-RU" altLang="ja" sz="800" dirty="0" smtClean="0"/>
                        <a:t>Понедельник</a:t>
                      </a:r>
                      <a:r>
                        <a:rPr lang="ru-RU" altLang="ja" sz="800" baseline="0" dirty="0" smtClean="0"/>
                        <a:t> – суббота</a:t>
                      </a:r>
                      <a:r>
                        <a:rPr lang="ja" sz="800" dirty="0" smtClean="0"/>
                        <a:t>)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В</a:t>
                      </a:r>
                      <a:r>
                        <a:rPr lang="ru-RU" altLang="ja" sz="800" b="1" baseline="0" dirty="0" smtClean="0">
                          <a:solidFill>
                            <a:srgbClr val="073763"/>
                          </a:solidFill>
                        </a:rPr>
                        <a:t> одну сторону</a:t>
                      </a:r>
                      <a:r>
                        <a:rPr lang="ja" sz="800" b="1" dirty="0" smtClean="0">
                          <a:solidFill>
                            <a:srgbClr val="073763"/>
                          </a:solidFill>
                        </a:rPr>
                        <a:t> </a:t>
                      </a: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: US$ 40 (Php 2,000) 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Туда</a:t>
                      </a:r>
                      <a:r>
                        <a:rPr lang="ru-RU" altLang="ja" sz="800" b="1" baseline="0" dirty="0" smtClean="0">
                          <a:solidFill>
                            <a:srgbClr val="073763"/>
                          </a:solidFill>
                        </a:rPr>
                        <a:t> и обратно</a:t>
                      </a:r>
                      <a:r>
                        <a:rPr lang="ja" sz="800" b="1" dirty="0" smtClean="0">
                          <a:solidFill>
                            <a:srgbClr val="073763"/>
                          </a:solidFill>
                        </a:rPr>
                        <a:t>：US</a:t>
                      </a: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$ 80 (Php 4,000)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5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/>
                        <a:t>Питание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US$ 20 /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неделя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16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b="0" dirty="0" smtClean="0">
                          <a:solidFill>
                            <a:srgbClr val="FF0000"/>
                          </a:solidFill>
                        </a:rPr>
                        <a:t>Краткосрочное прибывание за дополнительную плату</a:t>
                      </a:r>
                      <a:endParaRPr sz="800" b="0" dirty="0">
                        <a:solidFill>
                          <a:srgbClr val="FF0000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0" dirty="0">
                          <a:solidFill>
                            <a:srgbClr val="FF0000"/>
                          </a:solidFill>
                        </a:rPr>
                        <a:t>(*3)1 ~ 3 </a:t>
                      </a:r>
                      <a:r>
                        <a:rPr lang="ru-RU" altLang="ja" sz="800" b="0" dirty="0" smtClean="0">
                          <a:solidFill>
                            <a:srgbClr val="FF0000"/>
                          </a:solidFill>
                        </a:rPr>
                        <a:t>недели</a:t>
                      </a: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0" dirty="0" smtClean="0">
                          <a:solidFill>
                            <a:srgbClr val="FF0000"/>
                          </a:solidFill>
                        </a:rPr>
                        <a:t>US</a:t>
                      </a:r>
                      <a:r>
                        <a:rPr lang="ja" sz="800" b="0" dirty="0">
                          <a:solidFill>
                            <a:srgbClr val="FF0000"/>
                          </a:solidFill>
                        </a:rPr>
                        <a:t>$ 50 / </a:t>
                      </a:r>
                      <a:r>
                        <a:rPr lang="ru-RU" altLang="ja" sz="800" b="0" dirty="0" smtClean="0">
                          <a:solidFill>
                            <a:srgbClr val="FF0000"/>
                          </a:solidFill>
                        </a:rPr>
                        <a:t>неделя</a:t>
                      </a:r>
                      <a:endParaRPr sz="800" b="0" dirty="0">
                        <a:solidFill>
                          <a:srgbClr val="FF0000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5" name="Google Shape;65;p13"/>
          <p:cNvSpPr txBox="1"/>
          <p:nvPr/>
        </p:nvSpPr>
        <p:spPr>
          <a:xfrm>
            <a:off x="200275" y="6281675"/>
            <a:ext cx="2837700" cy="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Clr>
                <a:schemeClr val="dk1"/>
              </a:buClr>
              <a:buSzPts val="1100"/>
            </a:pPr>
            <a:r>
              <a:rPr lang="ru-RU" sz="1000" b="1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Другой сбор</a:t>
            </a:r>
            <a:endParaRPr sz="1000" b="1" dirty="0">
              <a:solidFill>
                <a:srgbClr val="073763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196913" y="8927465"/>
            <a:ext cx="3468600" cy="11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ru-RU" altLang="ja" sz="8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Дополнительная плата за обслуживание</a:t>
            </a:r>
          </a:p>
          <a:p>
            <a:pPr lvl="0"/>
            <a:r>
              <a:rPr lang="ru-RU" altLang="ja" sz="8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/>
            </a:r>
            <a:br>
              <a:rPr lang="ru-RU" altLang="ja" sz="8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</a:br>
            <a:r>
              <a:rPr lang="ru-RU" altLang="ja" sz="8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Продление размещения : </a:t>
            </a:r>
            <a:endParaRPr lang="ru-RU" sz="800" dirty="0">
              <a:solidFill>
                <a:srgbClr val="073763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  <a:p>
            <a:pPr lvl="0"/>
            <a:r>
              <a:rPr lang="ru-RU" altLang="ja" sz="800" b="1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Отель одноместный - </a:t>
            </a:r>
            <a:r>
              <a:rPr lang="ru-RU" altLang="ja" sz="8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Php2,500</a:t>
            </a:r>
            <a:endParaRPr lang="ru-RU" sz="800" dirty="0">
              <a:solidFill>
                <a:srgbClr val="073763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  <a:p>
            <a:pPr lvl="0"/>
            <a:r>
              <a:rPr lang="ru-RU" altLang="ja" sz="800" b="1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Отель двухместный- </a:t>
            </a:r>
            <a:r>
              <a:rPr lang="ru-RU" altLang="ja" sz="8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Php2,000</a:t>
            </a:r>
            <a:br>
              <a:rPr lang="ru-RU" altLang="ja" sz="8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</a:br>
            <a:r>
              <a:rPr lang="ru-RU" altLang="ja" sz="8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Общежитие трех и четырех</a:t>
            </a:r>
            <a:r>
              <a:rPr lang="ru-RU" altLang="ja" sz="800" b="1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- </a:t>
            </a:r>
            <a:r>
              <a:rPr lang="ru-RU" altLang="ja" sz="8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Php1,500</a:t>
            </a:r>
            <a:br>
              <a:rPr lang="ru-RU" altLang="ja" sz="8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</a:br>
            <a:r>
              <a:rPr lang="ru-RU" altLang="ja" sz="8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*Заезд в воскресенье после 3х дня, </a:t>
            </a:r>
          </a:p>
          <a:p>
            <a:pPr lvl="0"/>
            <a:r>
              <a:rPr lang="ru-RU" altLang="ja" sz="8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выезд в субботу после 12 дня</a:t>
            </a:r>
            <a:r>
              <a:rPr lang="ja" altLang="ru-RU" sz="8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．</a:t>
            </a:r>
            <a:endParaRPr lang="ru-RU" sz="800" dirty="0">
              <a:solidFill>
                <a:srgbClr val="073763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3720413" y="9261004"/>
            <a:ext cx="2881623" cy="860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altLang="ja" sz="1000" b="1" dirty="0">
              <a:solidFill>
                <a:srgbClr val="073763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altLang="ja" sz="1000" b="1" dirty="0">
              <a:solidFill>
                <a:srgbClr val="073763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ja" sz="800" b="1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Дополнитетельный класс</a:t>
            </a:r>
            <a:r>
              <a:rPr lang="ja" sz="800" b="1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 </a:t>
            </a:r>
            <a:r>
              <a:rPr lang="ja" sz="800" b="1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: </a:t>
            </a:r>
            <a:endParaRPr sz="800" b="1" dirty="0">
              <a:solidFill>
                <a:srgbClr val="073763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ja" sz="800" b="1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1 на 1 </a:t>
            </a:r>
            <a:r>
              <a:rPr lang="ja" sz="800" b="1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- </a:t>
            </a:r>
            <a:r>
              <a:rPr lang="ja" sz="8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US$ 45 (Php 2,250) </a:t>
            </a:r>
            <a:r>
              <a:rPr lang="ja" sz="8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/</a:t>
            </a:r>
            <a:r>
              <a:rPr lang="ru-RU" altLang="ja" sz="8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неделя</a:t>
            </a:r>
            <a:endParaRPr sz="800" dirty="0">
              <a:solidFill>
                <a:srgbClr val="073763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ja" sz="800" b="1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Групповой класс</a:t>
            </a:r>
            <a:r>
              <a:rPr lang="ja" sz="800" b="1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 </a:t>
            </a:r>
            <a:r>
              <a:rPr lang="ja" sz="800" b="1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- </a:t>
            </a:r>
            <a:r>
              <a:rPr lang="ja" sz="8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US$ 30 (Php 1,500) </a:t>
            </a:r>
            <a:r>
              <a:rPr lang="ja" sz="8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/</a:t>
            </a:r>
            <a:r>
              <a:rPr lang="ru-RU" altLang="ja" sz="8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неделя</a:t>
            </a:r>
            <a:endParaRPr sz="800" dirty="0">
              <a:solidFill>
                <a:srgbClr val="073763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ja" sz="800" b="1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Выходные дни</a:t>
            </a:r>
            <a:r>
              <a:rPr lang="ja" sz="800" b="1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- </a:t>
            </a:r>
            <a:r>
              <a:rPr lang="ja" sz="8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US$ 20 (Php 1,000) </a:t>
            </a:r>
            <a:r>
              <a:rPr lang="ja" sz="8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/</a:t>
            </a:r>
            <a:r>
              <a:rPr lang="ru-RU" altLang="ja" sz="8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класс</a:t>
            </a:r>
            <a:endParaRPr sz="800" dirty="0">
              <a:solidFill>
                <a:srgbClr val="073763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dirty="0" smtClean="0">
                <a:solidFill>
                  <a:srgbClr val="FF0000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Специальная готовка еды 30</a:t>
            </a:r>
            <a:r>
              <a:rPr lang="en-US" sz="800" dirty="0" smtClean="0">
                <a:solidFill>
                  <a:srgbClr val="FF0000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$/</a:t>
            </a:r>
            <a:r>
              <a:rPr lang="ru-RU" sz="800" dirty="0" smtClean="0">
                <a:solidFill>
                  <a:srgbClr val="FF0000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неделя </a:t>
            </a:r>
            <a:endParaRPr sz="800" dirty="0">
              <a:solidFill>
                <a:srgbClr val="FF0000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rgbClr val="073763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0" y="10106465"/>
            <a:ext cx="6924900" cy="68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7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(*1) </a:t>
            </a:r>
            <a:r>
              <a:rPr lang="ru-RU" altLang="ja" sz="7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Включено, размещение и питание</a:t>
            </a:r>
            <a:r>
              <a:rPr lang="ja" sz="7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. </a:t>
            </a:r>
            <a:r>
              <a:rPr lang="ru-RU" altLang="ja" sz="7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Курс не может быть поменен на другой курс, классы не могут быть добавленны. Комната будет выбранна школой, в момент когда вы прибудите на Филиппины</a:t>
            </a:r>
            <a:r>
              <a:rPr lang="ja" sz="7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(*2)</a:t>
            </a:r>
            <a:r>
              <a:rPr lang="ru-RU" altLang="ja" sz="7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Гарантированные курсы, минимум от 10 недель, один официальный тест в Себу включен в стоимость</a:t>
            </a:r>
            <a:r>
              <a:rPr lang="ja" sz="7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.</a:t>
            </a:r>
            <a:r>
              <a:rPr lang="ja" sz="7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/>
            </a:r>
            <a:br>
              <a:rPr lang="ja" sz="7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</a:br>
            <a:r>
              <a:rPr lang="ja" sz="7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(*</a:t>
            </a:r>
            <a:r>
              <a:rPr lang="ja" sz="7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3)</a:t>
            </a:r>
            <a:r>
              <a:rPr lang="ru-RU" altLang="ja" sz="7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Дополнительные сборы для студентов кто прибыл от 1-3 недель</a:t>
            </a:r>
            <a:r>
              <a:rPr lang="ja" sz="7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.</a:t>
            </a:r>
            <a:endParaRPr sz="700" dirty="0">
              <a:solidFill>
                <a:srgbClr val="0B5394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</p:txBody>
      </p:sp>
      <p:sp>
        <p:nvSpPr>
          <p:cNvPr id="69" name="Google Shape;69;p13"/>
          <p:cNvSpPr/>
          <p:nvPr/>
        </p:nvSpPr>
        <p:spPr>
          <a:xfrm>
            <a:off x="6167850" y="10475864"/>
            <a:ext cx="1361100" cy="252900"/>
          </a:xfrm>
          <a:prstGeom prst="roundRect">
            <a:avLst>
              <a:gd name="adj" fmla="val 50000"/>
            </a:avLst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800" b="1">
                <a:solidFill>
                  <a:srgbClr val="FFFFFF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IDEA CEBU</a:t>
            </a:r>
            <a:endParaRPr sz="800" b="1">
              <a:solidFill>
                <a:srgbClr val="FFFFFF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6028325" y="1223775"/>
            <a:ext cx="1415700" cy="25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700" dirty="0" smtClean="0">
                <a:solidFill>
                  <a:srgbClr val="1C4587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(*)</a:t>
            </a:r>
            <a:r>
              <a:rPr lang="ru-RU" altLang="ja" sz="700" dirty="0" smtClean="0">
                <a:solidFill>
                  <a:srgbClr val="1C4587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Факультативные занятия</a:t>
            </a:r>
            <a:endParaRPr sz="700" dirty="0">
              <a:solidFill>
                <a:srgbClr val="1C4587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28325" y="141275"/>
            <a:ext cx="1361100" cy="6805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6" name="Google Shape;106;p16"/>
          <p:cNvGrpSpPr/>
          <p:nvPr/>
        </p:nvGrpSpPr>
        <p:grpSpPr>
          <a:xfrm>
            <a:off x="200275" y="108738"/>
            <a:ext cx="2926800" cy="745638"/>
            <a:chOff x="233675" y="141275"/>
            <a:chExt cx="2926800" cy="745638"/>
          </a:xfrm>
        </p:grpSpPr>
        <p:sp>
          <p:nvSpPr>
            <p:cNvPr id="107" name="Google Shape;107;p16"/>
            <p:cNvSpPr txBox="1"/>
            <p:nvPr/>
          </p:nvSpPr>
          <p:spPr>
            <a:xfrm>
              <a:off x="233675" y="141275"/>
              <a:ext cx="2926800" cy="34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altLang="ja" sz="2400" b="1" dirty="0" smtClean="0">
                  <a:solidFill>
                    <a:srgbClr val="073763"/>
                  </a:solidFill>
                  <a:latin typeface="HiraMaruPro-W4"/>
                  <a:ea typeface="HiraMaruPro-W4"/>
                  <a:cs typeface="HiraMaruPro-W4"/>
                  <a:sym typeface="HiraMaruPro-W4"/>
                </a:rPr>
                <a:t>ЦЕНЫ</a:t>
              </a:r>
              <a:r>
                <a:rPr lang="ja" sz="2400" b="1" dirty="0" smtClean="0">
                  <a:solidFill>
                    <a:srgbClr val="073763"/>
                  </a:solidFill>
                  <a:latin typeface="HiraMaruPro-W4"/>
                  <a:ea typeface="HiraMaruPro-W4"/>
                  <a:cs typeface="HiraMaruPro-W4"/>
                  <a:sym typeface="HiraMaruPro-W4"/>
                </a:rPr>
                <a:t> </a:t>
              </a:r>
              <a:r>
                <a:rPr lang="ja" sz="2400" b="1" dirty="0">
                  <a:solidFill>
                    <a:srgbClr val="073763"/>
                  </a:solidFill>
                  <a:latin typeface="HiraMaruPro-W4"/>
                  <a:ea typeface="HiraMaruPro-W4"/>
                  <a:cs typeface="HiraMaruPro-W4"/>
                  <a:sym typeface="HiraMaruPro-W4"/>
                </a:rPr>
                <a:t>2019</a:t>
              </a:r>
              <a:endParaRPr sz="2400" b="1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endParaRPr>
            </a:p>
          </p:txBody>
        </p:sp>
        <p:sp>
          <p:nvSpPr>
            <p:cNvPr id="108" name="Google Shape;108;p16"/>
            <p:cNvSpPr txBox="1"/>
            <p:nvPr/>
          </p:nvSpPr>
          <p:spPr>
            <a:xfrm>
              <a:off x="233675" y="541913"/>
              <a:ext cx="2837700" cy="34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" sz="1100" b="1">
                  <a:solidFill>
                    <a:srgbClr val="073763"/>
                  </a:solidFill>
                  <a:latin typeface="HiraMaruPro-W4"/>
                  <a:ea typeface="HiraMaruPro-W4"/>
                  <a:cs typeface="HiraMaruPro-W4"/>
                  <a:sym typeface="HiraMaruPro-W4"/>
                </a:rPr>
                <a:t>IDEA CEBU &amp; IDEA ACADEMIA</a:t>
              </a:r>
              <a:endParaRPr sz="1100" b="1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endParaRPr>
            </a:p>
          </p:txBody>
        </p:sp>
      </p:grpSp>
      <p:sp>
        <p:nvSpPr>
          <p:cNvPr id="109" name="Google Shape;109;p16"/>
          <p:cNvSpPr txBox="1"/>
          <p:nvPr/>
        </p:nvSpPr>
        <p:spPr>
          <a:xfrm>
            <a:off x="200275" y="860050"/>
            <a:ext cx="2837700" cy="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- IDEA ACADEMIA</a:t>
            </a:r>
            <a:endParaRPr b="1">
              <a:solidFill>
                <a:srgbClr val="073763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</p:txBody>
      </p:sp>
      <p:sp>
        <p:nvSpPr>
          <p:cNvPr id="110" name="Google Shape;110;p16"/>
          <p:cNvSpPr txBox="1"/>
          <p:nvPr/>
        </p:nvSpPr>
        <p:spPr>
          <a:xfrm>
            <a:off x="256500" y="1111125"/>
            <a:ext cx="2837700" cy="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000" b="1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Стоимость  программ</a:t>
            </a:r>
            <a:endParaRPr sz="1000" b="1" dirty="0">
              <a:solidFill>
                <a:srgbClr val="073763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</p:txBody>
      </p:sp>
      <p:sp>
        <p:nvSpPr>
          <p:cNvPr id="111" name="Google Shape;111;p16"/>
          <p:cNvSpPr txBox="1"/>
          <p:nvPr/>
        </p:nvSpPr>
        <p:spPr>
          <a:xfrm>
            <a:off x="256500" y="6356388"/>
            <a:ext cx="2837700" cy="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 b="1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Accommodation Fee</a:t>
            </a:r>
            <a:endParaRPr sz="1000" b="1" dirty="0">
              <a:solidFill>
                <a:srgbClr val="073763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</p:txBody>
      </p:sp>
      <p:graphicFrame>
        <p:nvGraphicFramePr>
          <p:cNvPr id="112" name="Google Shape;112;p16"/>
          <p:cNvGraphicFramePr/>
          <p:nvPr>
            <p:extLst>
              <p:ext uri="{D42A27DB-BD31-4B8C-83A1-F6EECF244321}">
                <p14:modId xmlns:p14="http://schemas.microsoft.com/office/powerpoint/2010/main" xmlns="" val="3279031539"/>
              </p:ext>
            </p:extLst>
          </p:nvPr>
        </p:nvGraphicFramePr>
        <p:xfrm>
          <a:off x="397337" y="1434190"/>
          <a:ext cx="7046975" cy="4995291"/>
        </p:xfrm>
        <a:graphic>
          <a:graphicData uri="http://schemas.openxmlformats.org/drawingml/2006/table">
            <a:tbl>
              <a:tblPr>
                <a:noFill/>
                <a:tableStyleId>{A24BF755-2BD6-41CB-80E4-B3BC8200919A}</a:tableStyleId>
              </a:tblPr>
              <a:tblGrid>
                <a:gridCol w="17974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743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751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5242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ru-RU" altLang="ja" sz="1000" dirty="0" smtClean="0">
                        <a:solidFill>
                          <a:schemeClr val="lt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altLang="ja" sz="1000" dirty="0" smtClean="0">
                          <a:solidFill>
                            <a:schemeClr val="lt1"/>
                          </a:solidFill>
                        </a:rPr>
                        <a:t>ПРОГРАММА VALUE ESL *Включено</a:t>
                      </a:r>
                      <a:r>
                        <a:rPr lang="ru-RU" altLang="ja" sz="1000" baseline="0" dirty="0" smtClean="0">
                          <a:solidFill>
                            <a:schemeClr val="lt1"/>
                          </a:solidFill>
                        </a:rPr>
                        <a:t> </a:t>
                      </a:r>
                      <a:r>
                        <a:rPr lang="ru-RU" altLang="ja" sz="1000" dirty="0" smtClean="0">
                          <a:solidFill>
                            <a:schemeClr val="lt1"/>
                          </a:solidFill>
                        </a:rPr>
                        <a:t> Стоимость</a:t>
                      </a:r>
                      <a:r>
                        <a:rPr lang="ru-RU" altLang="ja" sz="1000" baseline="0" dirty="0" smtClean="0">
                          <a:solidFill>
                            <a:schemeClr val="lt1"/>
                          </a:solidFill>
                        </a:rPr>
                        <a:t> за Размещение </a:t>
                      </a:r>
                      <a:r>
                        <a:rPr lang="ru-RU" altLang="ja" sz="1000" dirty="0" smtClean="0">
                          <a:solidFill>
                            <a:schemeClr val="lt1"/>
                          </a:solidFill>
                        </a:rPr>
                        <a:t> &amp; Стоимость</a:t>
                      </a:r>
                      <a:r>
                        <a:rPr lang="ru-RU" altLang="ja" sz="1000" baseline="0" dirty="0" smtClean="0">
                          <a:solidFill>
                            <a:schemeClr val="lt1"/>
                          </a:solidFill>
                        </a:rPr>
                        <a:t> за Питание  </a:t>
                      </a:r>
                      <a:endParaRPr lang="ru-RU" sz="1100" b="1" dirty="0" smtClean="0">
                        <a:solidFill>
                          <a:srgbClr val="FFFFFF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>
                        <a:solidFill>
                          <a:srgbClr val="FFFFFF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ja" sz="800" dirty="0" smtClean="0"/>
                        <a:t>Разговорный</a:t>
                      </a:r>
                      <a:r>
                        <a:rPr lang="ru-RU" altLang="ja" sz="800" baseline="0" dirty="0" smtClean="0"/>
                        <a:t> английский</a:t>
                      </a:r>
                      <a:r>
                        <a:rPr lang="en-US" altLang="ja" sz="800" baseline="0" dirty="0" smtClean="0"/>
                        <a:t>,</a:t>
                      </a:r>
                      <a:r>
                        <a:rPr lang="ru-RU" altLang="ja" sz="800" baseline="0" dirty="0" smtClean="0"/>
                        <a:t> курс с общежитием 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ja" sz="600" dirty="0" smtClean="0"/>
                        <a:t>3</a:t>
                      </a:r>
                      <a:r>
                        <a:rPr lang="ru-RU" altLang="ja" sz="600" baseline="0" dirty="0" smtClean="0"/>
                        <a:t> класса 1 на 1</a:t>
                      </a:r>
                      <a:r>
                        <a:rPr lang="ja" sz="600" dirty="0" smtClean="0"/>
                        <a:t>, (*</a:t>
                      </a:r>
                      <a:r>
                        <a:rPr lang="ru-RU" altLang="ja" sz="600" dirty="0" smtClean="0"/>
                        <a:t>небольшая</a:t>
                      </a:r>
                      <a:r>
                        <a:rPr lang="ru-RU" altLang="ja" sz="600" baseline="0" dirty="0" smtClean="0"/>
                        <a:t> группа 1</a:t>
                      </a:r>
                      <a:r>
                        <a:rPr lang="ja" sz="600" dirty="0" smtClean="0"/>
                        <a:t>, *</a:t>
                      </a:r>
                      <a:r>
                        <a:rPr lang="ru-RU" altLang="ja" sz="600" dirty="0" smtClean="0"/>
                        <a:t>большая</a:t>
                      </a:r>
                      <a:r>
                        <a:rPr lang="ru-RU" altLang="ja" sz="600" baseline="0" dirty="0" smtClean="0"/>
                        <a:t> группа 1</a:t>
                      </a:r>
                      <a:r>
                        <a:rPr lang="ja" sz="600" dirty="0" smtClean="0"/>
                        <a:t>, *</a:t>
                      </a:r>
                      <a:r>
                        <a:rPr lang="ru-RU" altLang="ja" sz="600" dirty="0" smtClean="0"/>
                        <a:t>дополнительные</a:t>
                      </a:r>
                      <a:r>
                        <a:rPr lang="ru-RU" altLang="ja" sz="600" baseline="0" dirty="0" smtClean="0"/>
                        <a:t> классы</a:t>
                      </a:r>
                      <a:r>
                        <a:rPr lang="ja" sz="600" dirty="0" smtClean="0"/>
                        <a:t>)</a:t>
                      </a:r>
                      <a:endParaRPr sz="600" dirty="0"/>
                    </a:p>
                  </a:txBody>
                  <a:tcPr marL="28575" marR="28575" marT="19050" marB="19050" anchor="ctr">
                    <a:lnL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(*1) US$ 990 / </a:t>
                      </a:r>
                      <a:r>
                        <a:rPr lang="ja" sz="800" b="1" dirty="0" smtClean="0">
                          <a:solidFill>
                            <a:srgbClr val="073763"/>
                          </a:solidFill>
                        </a:rPr>
                        <a:t>4</a:t>
                      </a:r>
                      <a:r>
                        <a:rPr lang="ru-RU" altLang="ja" sz="800" b="1" baseline="0" dirty="0" smtClean="0">
                          <a:solidFill>
                            <a:srgbClr val="073763"/>
                          </a:solidFill>
                        </a:rPr>
                        <a:t> недели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/>
                        <a:t>Разговорный</a:t>
                      </a:r>
                      <a:r>
                        <a:rPr lang="ru-RU" sz="800" baseline="0" dirty="0" smtClean="0"/>
                        <a:t> английский, курс с отелем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ja" sz="600" dirty="0" smtClean="0"/>
                        <a:t>3</a:t>
                      </a:r>
                      <a:r>
                        <a:rPr lang="ru-RU" altLang="ja" sz="600" baseline="0" dirty="0" smtClean="0"/>
                        <a:t> класса 1 на 1</a:t>
                      </a:r>
                      <a:r>
                        <a:rPr lang="ja" sz="600" dirty="0" smtClean="0"/>
                        <a:t>, (*</a:t>
                      </a:r>
                      <a:r>
                        <a:rPr lang="ru-RU" altLang="ja" sz="600" dirty="0" smtClean="0"/>
                        <a:t>небольшая</a:t>
                      </a:r>
                      <a:r>
                        <a:rPr lang="ru-RU" altLang="ja" sz="600" baseline="0" dirty="0" smtClean="0"/>
                        <a:t> группа 1 класс</a:t>
                      </a:r>
                      <a:r>
                        <a:rPr lang="ja" sz="600" dirty="0" smtClean="0"/>
                        <a:t>, *</a:t>
                      </a:r>
                      <a:r>
                        <a:rPr lang="ru-RU" altLang="ja" sz="600" dirty="0" smtClean="0"/>
                        <a:t>большая</a:t>
                      </a:r>
                      <a:r>
                        <a:rPr lang="ru-RU" altLang="ja" sz="600" baseline="0" dirty="0" smtClean="0"/>
                        <a:t> группа 1 класс</a:t>
                      </a:r>
                      <a:r>
                        <a:rPr lang="ja" sz="600" dirty="0" smtClean="0"/>
                        <a:t>, *</a:t>
                      </a:r>
                      <a:r>
                        <a:rPr lang="ru-RU" altLang="ja" sz="600" dirty="0" smtClean="0"/>
                        <a:t>дополнительные</a:t>
                      </a:r>
                      <a:r>
                        <a:rPr lang="ru-RU" altLang="ja" sz="600" baseline="0" dirty="0" smtClean="0"/>
                        <a:t> классы</a:t>
                      </a:r>
                      <a:r>
                        <a:rPr lang="ja" sz="600" dirty="0" smtClean="0"/>
                        <a:t>)</a:t>
                      </a:r>
                      <a:endParaRPr sz="600" dirty="0"/>
                    </a:p>
                  </a:txBody>
                  <a:tcPr marL="28575" marR="28575" marT="19050" marB="19050" anchor="ctr">
                    <a:lnL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(*1) US$ 1200 / </a:t>
                      </a:r>
                      <a:r>
                        <a:rPr lang="ja" sz="800" b="1" dirty="0" smtClean="0">
                          <a:solidFill>
                            <a:srgbClr val="073763"/>
                          </a:solidFill>
                        </a:rPr>
                        <a:t>4</a:t>
                      </a:r>
                      <a:r>
                        <a:rPr lang="ru-RU" altLang="ja" sz="800" b="1" baseline="0" dirty="0" smtClean="0">
                          <a:solidFill>
                            <a:srgbClr val="073763"/>
                          </a:solidFill>
                        </a:rPr>
                        <a:t> недели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2425">
                <a:tc grid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b="1" dirty="0" smtClean="0">
                          <a:solidFill>
                            <a:srgbClr val="FFFFFF"/>
                          </a:solidFill>
                        </a:rPr>
                        <a:t>ОБЩИЕ АНГЛИЙСКИЕ ПРОГРАММЫ</a:t>
                      </a:r>
                      <a:endParaRPr sz="1000" b="1" dirty="0">
                        <a:solidFill>
                          <a:srgbClr val="FFFFFF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/>
                        <a:t>Разговорный</a:t>
                      </a:r>
                      <a:r>
                        <a:rPr lang="ru-RU" sz="800" baseline="0" dirty="0" smtClean="0"/>
                        <a:t> английский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ja" sz="600" dirty="0" smtClean="0"/>
                        <a:t>4</a:t>
                      </a:r>
                      <a:r>
                        <a:rPr lang="ru-RU" altLang="ja" sz="600" baseline="0" dirty="0" smtClean="0"/>
                        <a:t> класса 1 на 1</a:t>
                      </a:r>
                      <a:r>
                        <a:rPr lang="ja" sz="600" dirty="0" smtClean="0"/>
                        <a:t>, </a:t>
                      </a:r>
                      <a:r>
                        <a:rPr lang="ru-RU" altLang="ja" sz="600" dirty="0" smtClean="0"/>
                        <a:t>небольшая</a:t>
                      </a:r>
                      <a:r>
                        <a:rPr lang="ru-RU" altLang="ja" sz="600" baseline="0" dirty="0" smtClean="0"/>
                        <a:t> группа 1 класс</a:t>
                      </a:r>
                      <a:r>
                        <a:rPr lang="ja" sz="600" dirty="0" smtClean="0"/>
                        <a:t>, </a:t>
                      </a:r>
                      <a:r>
                        <a:rPr lang="ru-RU" altLang="ja" sz="600" dirty="0" smtClean="0"/>
                        <a:t>большая</a:t>
                      </a:r>
                      <a:r>
                        <a:rPr lang="ru-RU" altLang="ja" sz="600" baseline="0" dirty="0" smtClean="0"/>
                        <a:t> группа 1 класс</a:t>
                      </a:r>
                      <a:r>
                        <a:rPr lang="ja" sz="600" dirty="0" smtClean="0"/>
                        <a:t>, (*</a:t>
                      </a:r>
                      <a:r>
                        <a:rPr lang="ru-RU" altLang="ja" sz="600" dirty="0" smtClean="0"/>
                        <a:t>дополнительные</a:t>
                      </a:r>
                      <a:r>
                        <a:rPr lang="ru-RU" altLang="ja" sz="600" baseline="0" dirty="0" smtClean="0"/>
                        <a:t> классы</a:t>
                      </a:r>
                      <a:r>
                        <a:rPr lang="ja" sz="600" dirty="0" smtClean="0"/>
                        <a:t>)</a:t>
                      </a:r>
                      <a:endParaRPr sz="600" dirty="0"/>
                    </a:p>
                  </a:txBody>
                  <a:tcPr marL="28575" marR="28575" marT="19050" marB="19050" anchor="ctr">
                    <a:lnL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US$ 210 /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неделя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12500">
                <a:tc rowSpan="2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/>
                        <a:t>Разговорный</a:t>
                      </a:r>
                      <a:r>
                        <a:rPr lang="ru-RU" sz="800" baseline="0" dirty="0" smtClean="0"/>
                        <a:t> английский 1 на 1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ja" sz="600" dirty="0" smtClean="0"/>
                        <a:t>5-8</a:t>
                      </a:r>
                      <a:r>
                        <a:rPr lang="ru-RU" altLang="ja" sz="600" baseline="0" dirty="0" smtClean="0"/>
                        <a:t> классов 1 на 1</a:t>
                      </a:r>
                      <a:r>
                        <a:rPr lang="ja" sz="600" dirty="0" smtClean="0"/>
                        <a:t>, (*</a:t>
                      </a:r>
                      <a:r>
                        <a:rPr lang="ru-RU" altLang="ja" sz="600" dirty="0" smtClean="0"/>
                        <a:t>небольшая</a:t>
                      </a:r>
                      <a:r>
                        <a:rPr lang="ru-RU" altLang="ja" sz="600" baseline="0" dirty="0" smtClean="0"/>
                        <a:t> группа 1 класс</a:t>
                      </a:r>
                      <a:r>
                        <a:rPr lang="ja" sz="600" dirty="0" smtClean="0"/>
                        <a:t>, *</a:t>
                      </a:r>
                      <a:r>
                        <a:rPr lang="ru-RU" altLang="ja" sz="600" dirty="0" smtClean="0"/>
                        <a:t>большая</a:t>
                      </a:r>
                      <a:r>
                        <a:rPr lang="ru-RU" altLang="ja" sz="600" baseline="0" dirty="0" smtClean="0"/>
                        <a:t> группа 1 класс</a:t>
                      </a:r>
                      <a:r>
                        <a:rPr lang="ja" sz="600" dirty="0" smtClean="0"/>
                        <a:t>, *</a:t>
                      </a:r>
                      <a:r>
                        <a:rPr lang="ru-RU" altLang="ja" sz="600" dirty="0" smtClean="0"/>
                        <a:t>Дополнительные</a:t>
                      </a:r>
                      <a:r>
                        <a:rPr lang="ru-RU" altLang="ja" sz="600" baseline="0" dirty="0" smtClean="0"/>
                        <a:t> классы</a:t>
                      </a:r>
                      <a:r>
                        <a:rPr lang="ja" sz="600" dirty="0" smtClean="0"/>
                        <a:t>)</a:t>
                      </a:r>
                      <a:endParaRPr sz="600" dirty="0"/>
                    </a:p>
                  </a:txBody>
                  <a:tcPr marL="28575" marR="28575" marT="19050" marB="19050" anchor="ctr">
                    <a:lnL w="9525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600" dirty="0">
                          <a:solidFill>
                            <a:srgbClr val="073763"/>
                          </a:solidFill>
                        </a:rPr>
                        <a:t>　</a:t>
                      </a:r>
                      <a:r>
                        <a:rPr lang="ja" sz="600" dirty="0" smtClean="0">
                          <a:solidFill>
                            <a:srgbClr val="073763"/>
                          </a:solidFill>
                        </a:rPr>
                        <a:t>*</a:t>
                      </a:r>
                      <a:r>
                        <a:rPr lang="ru-RU" altLang="ja" sz="600" dirty="0" smtClean="0">
                          <a:solidFill>
                            <a:srgbClr val="073763"/>
                          </a:solidFill>
                        </a:rPr>
                        <a:t>+</a:t>
                      </a:r>
                      <a:r>
                        <a:rPr lang="ru-RU" altLang="ja" sz="600" baseline="0" dirty="0" smtClean="0">
                          <a:solidFill>
                            <a:srgbClr val="073763"/>
                          </a:solidFill>
                        </a:rPr>
                        <a:t> 1 на 1 дополнительный 1класс </a:t>
                      </a:r>
                      <a:endParaRPr sz="600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0000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US$ 45 /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неделя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>
                    <a:lnL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52425">
                <a:tc grid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b="1" dirty="0" smtClean="0">
                          <a:solidFill>
                            <a:srgbClr val="FFFFFF"/>
                          </a:solidFill>
                        </a:rPr>
                        <a:t>Экзаменационные</a:t>
                      </a:r>
                      <a:r>
                        <a:rPr lang="ru-RU" sz="1000" b="1" baseline="0" dirty="0" smtClean="0">
                          <a:solidFill>
                            <a:srgbClr val="FFFFFF"/>
                          </a:solidFill>
                        </a:rPr>
                        <a:t> интенсивные программы</a:t>
                      </a:r>
                      <a:endParaRPr sz="1000" b="1" dirty="0">
                        <a:solidFill>
                          <a:srgbClr val="FFFFFF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>
                          <a:solidFill>
                            <a:schemeClr val="dk1"/>
                          </a:solidFill>
                        </a:rPr>
                        <a:t>TOEIC, TOEFL, IELTS</a:t>
                      </a:r>
                      <a:endParaRPr sz="8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ja" sz="600" dirty="0" smtClean="0">
                          <a:solidFill>
                            <a:schemeClr val="dk1"/>
                          </a:solidFill>
                        </a:rPr>
                        <a:t>4</a:t>
                      </a:r>
                      <a:r>
                        <a:rPr lang="ru-RU" altLang="ja" sz="600" baseline="0" dirty="0" smtClean="0">
                          <a:solidFill>
                            <a:schemeClr val="dk1"/>
                          </a:solidFill>
                        </a:rPr>
                        <a:t> класса 1 на 1</a:t>
                      </a:r>
                      <a:r>
                        <a:rPr lang="ja" sz="600" dirty="0" smtClean="0">
                          <a:solidFill>
                            <a:schemeClr val="dk1"/>
                          </a:solidFill>
                        </a:rPr>
                        <a:t>, </a:t>
                      </a:r>
                      <a:r>
                        <a:rPr lang="ru-RU" altLang="ja" sz="600" dirty="0" smtClean="0">
                          <a:solidFill>
                            <a:schemeClr val="dk1"/>
                          </a:solidFill>
                        </a:rPr>
                        <a:t>небольшая</a:t>
                      </a:r>
                      <a:r>
                        <a:rPr lang="ru-RU" altLang="ja" sz="600" baseline="0" dirty="0" smtClean="0">
                          <a:solidFill>
                            <a:schemeClr val="dk1"/>
                          </a:solidFill>
                        </a:rPr>
                        <a:t> группа 1 класс</a:t>
                      </a:r>
                      <a:r>
                        <a:rPr lang="ja" sz="600" dirty="0" smtClean="0">
                          <a:solidFill>
                            <a:schemeClr val="dk1"/>
                          </a:solidFill>
                        </a:rPr>
                        <a:t>, </a:t>
                      </a:r>
                      <a:r>
                        <a:rPr lang="ru-RU" altLang="ja" sz="600" dirty="0" smtClean="0">
                          <a:solidFill>
                            <a:schemeClr val="dk1"/>
                          </a:solidFill>
                        </a:rPr>
                        <a:t>большая</a:t>
                      </a:r>
                      <a:r>
                        <a:rPr lang="ru-RU" altLang="ja" sz="600" baseline="0" dirty="0" smtClean="0">
                          <a:solidFill>
                            <a:schemeClr val="dk1"/>
                          </a:solidFill>
                        </a:rPr>
                        <a:t> группа 2 класса</a:t>
                      </a:r>
                      <a:r>
                        <a:rPr lang="ja" sz="600" dirty="0" smtClean="0">
                          <a:solidFill>
                            <a:schemeClr val="dk1"/>
                          </a:solidFill>
                        </a:rPr>
                        <a:t>, (*</a:t>
                      </a:r>
                      <a:r>
                        <a:rPr lang="ru-RU" altLang="ja" sz="600" dirty="0" smtClean="0">
                          <a:solidFill>
                            <a:schemeClr val="dk1"/>
                          </a:solidFill>
                        </a:rPr>
                        <a:t>дополнительные</a:t>
                      </a:r>
                      <a:r>
                        <a:rPr lang="ru-RU" altLang="ja" sz="600" baseline="0" dirty="0" smtClean="0">
                          <a:solidFill>
                            <a:schemeClr val="dk1"/>
                          </a:solidFill>
                        </a:rPr>
                        <a:t> классы</a:t>
                      </a:r>
                      <a:r>
                        <a:rPr lang="ja" sz="600" dirty="0" smtClean="0">
                          <a:solidFill>
                            <a:schemeClr val="dk1"/>
                          </a:solidFill>
                        </a:rPr>
                        <a:t>)</a:t>
                      </a:r>
                      <a:endParaRPr sz="600" dirty="0"/>
                    </a:p>
                  </a:txBody>
                  <a:tcPr marL="28575" marR="28575" marT="19050" marB="19050" anchor="ctr">
                    <a:lnL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US$ 260 /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неделя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57000">
                <a:tc rowSpan="2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ja" sz="700" dirty="0" smtClean="0"/>
                        <a:t>Экзамен</a:t>
                      </a:r>
                      <a:r>
                        <a:rPr lang="ru-RU" altLang="ja" sz="700" baseline="0" dirty="0" smtClean="0"/>
                        <a:t> 1 на 1 </a:t>
                      </a:r>
                      <a:r>
                        <a:rPr lang="ja" sz="700" dirty="0" smtClean="0"/>
                        <a:t> </a:t>
                      </a:r>
                      <a:r>
                        <a:rPr lang="ja" sz="700" dirty="0"/>
                        <a:t>(TOEIC, IELTS, TOEFL)</a:t>
                      </a:r>
                      <a:endParaRPr sz="7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ja" sz="600" dirty="0" smtClean="0"/>
                        <a:t>5-8</a:t>
                      </a:r>
                      <a:r>
                        <a:rPr lang="ru-RU" altLang="ja" sz="600" baseline="0" dirty="0" smtClean="0"/>
                        <a:t> 1 на 1</a:t>
                      </a:r>
                      <a:r>
                        <a:rPr lang="ja" sz="600" dirty="0" smtClean="0"/>
                        <a:t>, (*</a:t>
                      </a:r>
                      <a:r>
                        <a:rPr lang="ru-RU" altLang="ja" sz="600" dirty="0" smtClean="0"/>
                        <a:t>небольшая</a:t>
                      </a:r>
                      <a:r>
                        <a:rPr lang="ru-RU" altLang="ja" sz="600" baseline="0" dirty="0" smtClean="0"/>
                        <a:t> группа 1 класс</a:t>
                      </a:r>
                      <a:r>
                        <a:rPr lang="ja" sz="600" dirty="0" smtClean="0"/>
                        <a:t>, *</a:t>
                      </a:r>
                      <a:r>
                        <a:rPr lang="ru-RU" altLang="ja" sz="600" dirty="0" smtClean="0"/>
                        <a:t>большая</a:t>
                      </a:r>
                      <a:r>
                        <a:rPr lang="ru-RU" altLang="ja" sz="600" baseline="0" dirty="0" smtClean="0"/>
                        <a:t> группа 1 класс</a:t>
                      </a:r>
                      <a:r>
                        <a:rPr lang="ja" sz="600" dirty="0" smtClean="0"/>
                        <a:t>, *</a:t>
                      </a:r>
                      <a:r>
                        <a:rPr lang="ru-RU" altLang="ja" sz="600" dirty="0" smtClean="0"/>
                        <a:t>дополнительные</a:t>
                      </a:r>
                      <a:r>
                        <a:rPr lang="ru-RU" altLang="ja" sz="600" baseline="0" dirty="0" smtClean="0"/>
                        <a:t> классы</a:t>
                      </a:r>
                      <a:r>
                        <a:rPr lang="ja" sz="600" dirty="0" smtClean="0"/>
                        <a:t>)</a:t>
                      </a:r>
                      <a:endParaRPr sz="600" dirty="0"/>
                    </a:p>
                  </a:txBody>
                  <a:tcPr marL="28575" marR="28575" marT="19050" marB="19050" anchor="ctr">
                    <a:lnL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" sz="600" dirty="0">
                          <a:solidFill>
                            <a:srgbClr val="073763"/>
                          </a:solidFill>
                        </a:rPr>
                        <a:t>　</a:t>
                      </a:r>
                      <a:r>
                        <a:rPr lang="ru-RU" altLang="ja" sz="600" dirty="0" smtClean="0">
                          <a:solidFill>
                            <a:srgbClr val="073763"/>
                          </a:solidFill>
                        </a:rPr>
                        <a:t>+</a:t>
                      </a:r>
                      <a:r>
                        <a:rPr lang="ru-RU" altLang="ja" sz="600" baseline="0" dirty="0" smtClean="0">
                          <a:solidFill>
                            <a:srgbClr val="073763"/>
                          </a:solidFill>
                        </a:rPr>
                        <a:t> 1 на 1 дополнительный 1класс </a:t>
                      </a:r>
                      <a:endParaRPr lang="ru-RU" sz="600" dirty="0" smtClean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3645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US$ 45 /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неделя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52425">
                <a:tc grid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b="1" dirty="0" smtClean="0">
                          <a:solidFill>
                            <a:srgbClr val="FFFFFF"/>
                          </a:solidFill>
                        </a:rPr>
                        <a:t>Программы</a:t>
                      </a:r>
                      <a:r>
                        <a:rPr lang="ru-RU" sz="1000" b="1" baseline="0" dirty="0" smtClean="0">
                          <a:solidFill>
                            <a:srgbClr val="FFFFFF"/>
                          </a:solidFill>
                        </a:rPr>
                        <a:t> для учителей</a:t>
                      </a:r>
                      <a:endParaRPr sz="1000" b="1" dirty="0">
                        <a:solidFill>
                          <a:srgbClr val="FFFFFF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/>
                        <a:t>Английский</a:t>
                      </a:r>
                      <a:r>
                        <a:rPr lang="ru-RU" sz="800" baseline="0" dirty="0" smtClean="0"/>
                        <a:t> для учителей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" sz="600" dirty="0" smtClean="0"/>
                        <a:t>5</a:t>
                      </a:r>
                      <a:r>
                        <a:rPr lang="en-US" altLang="ja" sz="600" baseline="0" dirty="0" smtClean="0"/>
                        <a:t> </a:t>
                      </a:r>
                      <a:r>
                        <a:rPr lang="ru-RU" altLang="ja" sz="600" baseline="0" dirty="0" smtClean="0"/>
                        <a:t>классов 1 на 1</a:t>
                      </a:r>
                      <a:r>
                        <a:rPr lang="ja" sz="600" dirty="0" smtClean="0"/>
                        <a:t>,</a:t>
                      </a:r>
                      <a:r>
                        <a:rPr lang="ru-RU" altLang="ja" sz="600" baseline="0" dirty="0" smtClean="0"/>
                        <a:t> небольшая группа 1 класс</a:t>
                      </a:r>
                      <a:r>
                        <a:rPr lang="ja" sz="600" dirty="0" smtClean="0"/>
                        <a:t>, </a:t>
                      </a:r>
                      <a:r>
                        <a:rPr lang="ru-RU" altLang="ja" sz="600" dirty="0" smtClean="0"/>
                        <a:t>большая</a:t>
                      </a:r>
                      <a:r>
                        <a:rPr lang="ru-RU" altLang="ja" sz="600" baseline="0" dirty="0" smtClean="0"/>
                        <a:t> группа 1 класс</a:t>
                      </a:r>
                      <a:r>
                        <a:rPr lang="ja" sz="600" dirty="0" smtClean="0"/>
                        <a:t>, (*</a:t>
                      </a:r>
                      <a:r>
                        <a:rPr lang="ru-RU" altLang="ja" sz="600" dirty="0" smtClean="0"/>
                        <a:t>дополнительные</a:t>
                      </a:r>
                      <a:r>
                        <a:rPr lang="ru-RU" altLang="ja" sz="600" baseline="0" dirty="0" smtClean="0"/>
                        <a:t> классы</a:t>
                      </a:r>
                      <a:r>
                        <a:rPr lang="ja" sz="600" dirty="0" smtClean="0"/>
                        <a:t>)</a:t>
                      </a:r>
                      <a:endParaRPr sz="600" dirty="0"/>
                    </a:p>
                  </a:txBody>
                  <a:tcPr marL="28575" marR="28575" marT="19050" marB="19050" anchor="ctr">
                    <a:lnL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US$ 260 </a:t>
                      </a:r>
                      <a:r>
                        <a:rPr lang="ja" sz="800" b="1" dirty="0" smtClean="0">
                          <a:solidFill>
                            <a:srgbClr val="073763"/>
                          </a:solidFill>
                        </a:rPr>
                        <a:t>/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неделя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514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700" dirty="0" smtClean="0"/>
                        <a:t>Кембриджская</a:t>
                      </a:r>
                      <a:r>
                        <a:rPr lang="ru-RU" sz="700" baseline="0" dirty="0" smtClean="0"/>
                        <a:t> программа сертификации </a:t>
                      </a:r>
                      <a:r>
                        <a:rPr lang="en-US" sz="700" baseline="0" dirty="0" smtClean="0"/>
                        <a:t>CELTA</a:t>
                      </a:r>
                      <a:endParaRPr sz="7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ja" sz="600" dirty="0" smtClean="0"/>
                        <a:t>Официальная программа обучения CELTA</a:t>
                      </a:r>
                      <a:r>
                        <a:rPr lang="en-US" altLang="ja" sz="600" dirty="0" smtClean="0"/>
                        <a:t> -</a:t>
                      </a:r>
                      <a:r>
                        <a:rPr lang="ru-RU" altLang="ja" sz="600" dirty="0" smtClean="0"/>
                        <a:t> 120 часов</a:t>
                      </a:r>
                      <a:r>
                        <a:rPr lang="en-US" altLang="ja" sz="600" dirty="0" smtClean="0"/>
                        <a:t>.</a:t>
                      </a:r>
                      <a:endParaRPr sz="600" dirty="0"/>
                    </a:p>
                  </a:txBody>
                  <a:tcPr marL="28575" marR="28575" marT="19050" marB="19050" anchor="ctr">
                    <a:lnL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(*2)US$ 1750 / </a:t>
                      </a:r>
                      <a:r>
                        <a:rPr lang="ja" sz="800" b="1" dirty="0" smtClean="0">
                          <a:solidFill>
                            <a:srgbClr val="073763"/>
                          </a:solidFill>
                        </a:rPr>
                        <a:t>4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недели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52425">
                <a:tc grid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b="1" dirty="0" smtClean="0">
                          <a:solidFill>
                            <a:srgbClr val="FFFFFF"/>
                          </a:solidFill>
                        </a:rPr>
                        <a:t>БИЗНЕС АНГЛИЙСКИЕ ПРОГРАММЫ</a:t>
                      </a:r>
                      <a:endParaRPr sz="1000" b="1" dirty="0">
                        <a:solidFill>
                          <a:srgbClr val="FFFFFF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/>
                        <a:t>Бизнес</a:t>
                      </a:r>
                      <a:r>
                        <a:rPr lang="ru-RU" sz="800" baseline="0" dirty="0" smtClean="0"/>
                        <a:t> английский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ja" sz="600" dirty="0" smtClean="0"/>
                        <a:t>4</a:t>
                      </a:r>
                      <a:r>
                        <a:rPr lang="ru-RU" altLang="ja" sz="600" baseline="0" dirty="0" smtClean="0"/>
                        <a:t> класса 1 на 1</a:t>
                      </a:r>
                      <a:r>
                        <a:rPr lang="ja" sz="600" dirty="0" smtClean="0"/>
                        <a:t>, </a:t>
                      </a:r>
                      <a:r>
                        <a:rPr lang="ru-RU" altLang="ja" sz="600" dirty="0" smtClean="0"/>
                        <a:t>небольшая</a:t>
                      </a:r>
                      <a:r>
                        <a:rPr lang="ru-RU" altLang="ja" sz="600" baseline="0" dirty="0" smtClean="0"/>
                        <a:t> группа 1 класс</a:t>
                      </a:r>
                      <a:r>
                        <a:rPr lang="ja" sz="600" dirty="0" smtClean="0"/>
                        <a:t>, </a:t>
                      </a:r>
                      <a:r>
                        <a:rPr lang="ru-RU" altLang="ja" sz="600" dirty="0" smtClean="0"/>
                        <a:t>большая</a:t>
                      </a:r>
                      <a:r>
                        <a:rPr lang="ru-RU" altLang="ja" sz="600" baseline="0" dirty="0" smtClean="0"/>
                        <a:t> группа 1 класс</a:t>
                      </a:r>
                      <a:r>
                        <a:rPr lang="ja" sz="600" dirty="0" smtClean="0"/>
                        <a:t>, (*</a:t>
                      </a:r>
                      <a:r>
                        <a:rPr lang="ru-RU" altLang="ja" sz="600" dirty="0" smtClean="0"/>
                        <a:t>дополнительные</a:t>
                      </a:r>
                      <a:r>
                        <a:rPr lang="ru-RU" altLang="ja" sz="600" baseline="0" dirty="0" smtClean="0"/>
                        <a:t> классы</a:t>
                      </a:r>
                      <a:r>
                        <a:rPr lang="ja" sz="600" dirty="0" smtClean="0"/>
                        <a:t>)</a:t>
                      </a:r>
                      <a:endParaRPr sz="600" dirty="0"/>
                    </a:p>
                  </a:txBody>
                  <a:tcPr marL="28575" marR="28575" marT="19050" marB="19050" anchor="ctr">
                    <a:lnL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US$ 300 /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неделя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34750">
                <a:tc rowSpan="2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/>
                        <a:t>Бизнес</a:t>
                      </a:r>
                      <a:r>
                        <a:rPr lang="ru-RU" sz="800" baseline="0" dirty="0" smtClean="0"/>
                        <a:t> английский 1 на 1 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ja" sz="600" dirty="0" smtClean="0"/>
                        <a:t>5-8</a:t>
                      </a:r>
                      <a:r>
                        <a:rPr lang="ru-RU" altLang="ja" sz="600" baseline="0" dirty="0" smtClean="0"/>
                        <a:t> классов 1 на 1</a:t>
                      </a:r>
                      <a:r>
                        <a:rPr lang="ja" sz="600" dirty="0" smtClean="0"/>
                        <a:t>, (*</a:t>
                      </a:r>
                      <a:r>
                        <a:rPr lang="ru-RU" altLang="ja" sz="600" dirty="0" smtClean="0"/>
                        <a:t>небольшая</a:t>
                      </a:r>
                      <a:r>
                        <a:rPr lang="ru-RU" altLang="ja" sz="600" baseline="0" dirty="0" smtClean="0"/>
                        <a:t> группа 1 класс</a:t>
                      </a:r>
                      <a:r>
                        <a:rPr lang="ja" sz="600" dirty="0" smtClean="0"/>
                        <a:t>, *</a:t>
                      </a:r>
                      <a:r>
                        <a:rPr lang="ru-RU" altLang="ja" sz="600" dirty="0" smtClean="0"/>
                        <a:t>большая</a:t>
                      </a:r>
                      <a:r>
                        <a:rPr lang="ru-RU" altLang="ja" sz="600" baseline="0" dirty="0" smtClean="0"/>
                        <a:t> группа 1 класс</a:t>
                      </a:r>
                      <a:r>
                        <a:rPr lang="ja" sz="600" dirty="0" smtClean="0"/>
                        <a:t>, *</a:t>
                      </a:r>
                      <a:r>
                        <a:rPr lang="ru-RU" altLang="ja" sz="600" dirty="0" smtClean="0"/>
                        <a:t>дополнительные</a:t>
                      </a:r>
                      <a:r>
                        <a:rPr lang="ru-RU" altLang="ja" sz="600" baseline="0" dirty="0" smtClean="0"/>
                        <a:t> классы</a:t>
                      </a:r>
                      <a:r>
                        <a:rPr lang="ja" sz="600" dirty="0" smtClean="0"/>
                        <a:t>)</a:t>
                      </a:r>
                      <a:endParaRPr sz="600" dirty="0"/>
                    </a:p>
                  </a:txBody>
                  <a:tcPr marL="28575" marR="28575" marT="19050" marB="19050" anchor="ctr">
                    <a:lnL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" sz="600" dirty="0">
                          <a:solidFill>
                            <a:srgbClr val="073763"/>
                          </a:solidFill>
                        </a:rPr>
                        <a:t>　</a:t>
                      </a:r>
                      <a:r>
                        <a:rPr lang="ja" sz="600" dirty="0" smtClean="0">
                          <a:solidFill>
                            <a:srgbClr val="073763"/>
                          </a:solidFill>
                        </a:rPr>
                        <a:t>*</a:t>
                      </a:r>
                      <a:r>
                        <a:rPr lang="ru-RU" altLang="ja" sz="600" dirty="0" smtClean="0">
                          <a:solidFill>
                            <a:srgbClr val="073763"/>
                          </a:solidFill>
                        </a:rPr>
                        <a:t>+</a:t>
                      </a:r>
                      <a:r>
                        <a:rPr lang="ru-RU" altLang="ja" sz="600" baseline="0" dirty="0" smtClean="0">
                          <a:solidFill>
                            <a:srgbClr val="073763"/>
                          </a:solidFill>
                        </a:rPr>
                        <a:t> 1 на 1 дополнительный 1класс </a:t>
                      </a:r>
                      <a:endParaRPr lang="ru-RU" sz="600" dirty="0" smtClean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61925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US$ 45 /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неделя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113" name="Google Shape;113;p16"/>
          <p:cNvGraphicFramePr/>
          <p:nvPr>
            <p:extLst>
              <p:ext uri="{D42A27DB-BD31-4B8C-83A1-F6EECF244321}">
                <p14:modId xmlns:p14="http://schemas.microsoft.com/office/powerpoint/2010/main" xmlns="" val="2550239346"/>
              </p:ext>
            </p:extLst>
          </p:nvPr>
        </p:nvGraphicFramePr>
        <p:xfrm>
          <a:off x="200275" y="6424900"/>
          <a:ext cx="3468600" cy="1962150"/>
        </p:xfrm>
        <a:graphic>
          <a:graphicData uri="http://schemas.openxmlformats.org/drawingml/2006/table">
            <a:tbl>
              <a:tblPr>
                <a:noFill/>
                <a:tableStyleId>{A24BF755-2BD6-41CB-80E4-B3BC8200919A}</a:tableStyleId>
              </a:tblPr>
              <a:tblGrid>
                <a:gridCol w="11988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86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211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6195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FFFFFF"/>
                          </a:solidFill>
                        </a:rPr>
                        <a:t>Стоимость</a:t>
                      </a:r>
                      <a:r>
                        <a:rPr lang="ru-RU" sz="1000" b="1" baseline="0" dirty="0" smtClean="0">
                          <a:solidFill>
                            <a:srgbClr val="FFFFFF"/>
                          </a:solidFill>
                        </a:rPr>
                        <a:t> размещения</a:t>
                      </a:r>
                      <a:endParaRPr lang="ru-RU" sz="1000" b="1" dirty="0" smtClean="0">
                        <a:solidFill>
                          <a:srgbClr val="FFFFFF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0025">
                <a:tc row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/>
                        <a:t>Стандартное</a:t>
                      </a:r>
                      <a:r>
                        <a:rPr lang="ru-RU" sz="800" baseline="0" dirty="0" smtClean="0"/>
                        <a:t> общежитие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ja" sz="700" b="1" dirty="0" smtClean="0">
                          <a:solidFill>
                            <a:srgbClr val="FF0000"/>
                          </a:solidFill>
                        </a:rPr>
                        <a:t>Одноме.</a:t>
                      </a:r>
                      <a:r>
                        <a:rPr lang="ja" sz="7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ja" sz="700" b="1" dirty="0">
                          <a:solidFill>
                            <a:srgbClr val="FF0000"/>
                          </a:solidFill>
                        </a:rPr>
                        <a:t>A</a:t>
                      </a:r>
                      <a:endParaRPr sz="700" b="1" dirty="0">
                        <a:solidFill>
                          <a:srgbClr val="FF0000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US$ 220 </a:t>
                      </a:r>
                      <a:r>
                        <a:rPr lang="ja" sz="800" b="1" dirty="0" smtClean="0">
                          <a:solidFill>
                            <a:srgbClr val="073763"/>
                          </a:solidFill>
                        </a:rPr>
                        <a:t>/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неделя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ja" sz="700" b="1" dirty="0" smtClean="0">
                          <a:solidFill>
                            <a:srgbClr val="FF0000"/>
                          </a:solidFill>
                        </a:rPr>
                        <a:t>Одноме.</a:t>
                      </a:r>
                      <a:r>
                        <a:rPr lang="ja" sz="7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ja" sz="700" b="1" dirty="0">
                          <a:solidFill>
                            <a:srgbClr val="FF0000"/>
                          </a:solidFill>
                        </a:rPr>
                        <a:t>B</a:t>
                      </a:r>
                      <a:endParaRPr sz="700" b="1" dirty="0">
                        <a:solidFill>
                          <a:srgbClr val="FF0000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US$ 280 /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неделя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Двух</a:t>
                      </a:r>
                      <a:endParaRPr sz="700" b="1" dirty="0">
                        <a:solidFill>
                          <a:srgbClr val="FF0000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US$ 165 /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неделя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0025">
                <a:tc rowSpan="2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/>
                        <a:t>Улучшенное</a:t>
                      </a:r>
                      <a:r>
                        <a:rPr lang="ru-RU" sz="800" baseline="0" dirty="0" smtClean="0"/>
                        <a:t> общежитие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700" dirty="0" smtClean="0"/>
                        <a:t>Трех</a:t>
                      </a:r>
                      <a:endParaRPr sz="7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US$ 165 /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неделя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700" dirty="0" smtClean="0"/>
                        <a:t>Четырех</a:t>
                      </a:r>
                      <a:endParaRPr sz="7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US$ 150 /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неделя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0025">
                <a:tc row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/>
                        <a:t>Отель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700" dirty="0" smtClean="0"/>
                        <a:t>Одномест.</a:t>
                      </a:r>
                      <a:endParaRPr sz="7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US$ 400 /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неделя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700" dirty="0" smtClean="0"/>
                        <a:t>Двух</a:t>
                      </a:r>
                      <a:endParaRPr sz="7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US$ 320 /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неделя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700" dirty="0" smtClean="0"/>
                        <a:t>Четырех</a:t>
                      </a:r>
                      <a:endParaRPr sz="7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US$ 200 /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неделя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14" name="Google Shape;114;p16"/>
          <p:cNvGraphicFramePr/>
          <p:nvPr>
            <p:extLst>
              <p:ext uri="{D42A27DB-BD31-4B8C-83A1-F6EECF244321}">
                <p14:modId xmlns:p14="http://schemas.microsoft.com/office/powerpoint/2010/main" xmlns="" val="2126980835"/>
              </p:ext>
            </p:extLst>
          </p:nvPr>
        </p:nvGraphicFramePr>
        <p:xfrm>
          <a:off x="3920825" y="6285616"/>
          <a:ext cx="3468600" cy="1809248"/>
        </p:xfrm>
        <a:graphic>
          <a:graphicData uri="http://schemas.openxmlformats.org/drawingml/2006/table">
            <a:tbl>
              <a:tblPr>
                <a:noFill/>
                <a:tableStyleId>{A24BF755-2BD6-41CB-80E4-B3BC8200919A}</a:tableStyleId>
              </a:tblPr>
              <a:tblGrid>
                <a:gridCol w="14115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570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>
                        <a:solidFill>
                          <a:srgbClr val="FFFFFF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54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/>
                        <a:t>Регистрационный взнос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>
                          <a:solidFill>
                            <a:srgbClr val="073763"/>
                          </a:solidFill>
                        </a:rPr>
                        <a:t>US$ 120</a:t>
                      </a:r>
                      <a:endParaRPr sz="800" b="1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54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/>
                        <a:t>Встреча</a:t>
                      </a:r>
                      <a:r>
                        <a:rPr lang="ru-RU" sz="800" baseline="0" dirty="0" smtClean="0"/>
                        <a:t> с аэропорт(воскр.)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В</a:t>
                      </a:r>
                      <a:r>
                        <a:rPr lang="ru-RU" altLang="ja" sz="800" b="1" baseline="0" dirty="0" smtClean="0">
                          <a:solidFill>
                            <a:srgbClr val="073763"/>
                          </a:solidFill>
                        </a:rPr>
                        <a:t> одну сторону</a:t>
                      </a:r>
                      <a:r>
                        <a:rPr lang="ja" sz="800" b="1" dirty="0" smtClean="0">
                          <a:solidFill>
                            <a:srgbClr val="073763"/>
                          </a:solidFill>
                        </a:rPr>
                        <a:t>: </a:t>
                      </a: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US$ 20 (Php 1,000) 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Туда</a:t>
                      </a:r>
                      <a:r>
                        <a:rPr lang="ru-RU" altLang="ja" sz="800" b="1" baseline="0" dirty="0" smtClean="0">
                          <a:solidFill>
                            <a:srgbClr val="073763"/>
                          </a:solidFill>
                        </a:rPr>
                        <a:t> и обратно</a:t>
                      </a:r>
                      <a:r>
                        <a:rPr lang="ja" sz="800" b="1" dirty="0" smtClean="0">
                          <a:solidFill>
                            <a:srgbClr val="073763"/>
                          </a:solidFill>
                        </a:rPr>
                        <a:t>：US</a:t>
                      </a: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$ 40 (Php 2,000)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54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ja" sz="800" dirty="0" smtClean="0"/>
                        <a:t>Встреча</a:t>
                      </a:r>
                      <a:r>
                        <a:rPr lang="ru-RU" altLang="ja" sz="800" baseline="0" dirty="0" smtClean="0"/>
                        <a:t> с аэропорт</a:t>
                      </a: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dirty="0" smtClean="0"/>
                        <a:t>(</a:t>
                      </a:r>
                      <a:r>
                        <a:rPr lang="ru-RU" altLang="ja" sz="800" dirty="0" smtClean="0"/>
                        <a:t>Понедельник</a:t>
                      </a:r>
                      <a:r>
                        <a:rPr lang="ru-RU" altLang="ja" sz="800" baseline="0" dirty="0" smtClean="0"/>
                        <a:t> – суббота</a:t>
                      </a:r>
                      <a:r>
                        <a:rPr lang="ja" sz="800" dirty="0" smtClean="0"/>
                        <a:t>)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В</a:t>
                      </a:r>
                      <a:r>
                        <a:rPr lang="ru-RU" altLang="ja" sz="800" b="1" baseline="0" dirty="0" smtClean="0">
                          <a:solidFill>
                            <a:srgbClr val="073763"/>
                          </a:solidFill>
                        </a:rPr>
                        <a:t> одну сторону</a:t>
                      </a:r>
                      <a:r>
                        <a:rPr lang="ja" sz="800" b="1" dirty="0" smtClean="0">
                          <a:solidFill>
                            <a:srgbClr val="073763"/>
                          </a:solidFill>
                        </a:rPr>
                        <a:t> </a:t>
                      </a: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: US$ 40 (Php 2,000) 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Туда</a:t>
                      </a:r>
                      <a:r>
                        <a:rPr lang="ru-RU" altLang="ja" sz="800" b="1" baseline="0" dirty="0" smtClean="0">
                          <a:solidFill>
                            <a:srgbClr val="073763"/>
                          </a:solidFill>
                        </a:rPr>
                        <a:t> и обратно</a:t>
                      </a:r>
                      <a:r>
                        <a:rPr lang="ja" sz="800" b="1" dirty="0" smtClean="0">
                          <a:solidFill>
                            <a:srgbClr val="073763"/>
                          </a:solidFill>
                        </a:rPr>
                        <a:t>：US</a:t>
                      </a: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$ 80 (Php 4,000)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54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/>
                        <a:t>Питание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US$ 20 /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неделя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54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b="0" dirty="0" smtClean="0">
                          <a:solidFill>
                            <a:srgbClr val="FF0000"/>
                          </a:solidFill>
                        </a:rPr>
                        <a:t>Краткосрочное прибывание за дополнительную плату</a:t>
                      </a:r>
                      <a:endParaRPr sz="800" b="0" dirty="0">
                        <a:solidFill>
                          <a:srgbClr val="FF0000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0" dirty="0">
                          <a:solidFill>
                            <a:srgbClr val="FF0000"/>
                          </a:solidFill>
                        </a:rPr>
                        <a:t>(*3)1 ~ 3 </a:t>
                      </a:r>
                      <a:r>
                        <a:rPr lang="ru-RU" altLang="ja" sz="800" b="0" dirty="0" smtClean="0">
                          <a:solidFill>
                            <a:srgbClr val="FF0000"/>
                          </a:solidFill>
                        </a:rPr>
                        <a:t>недели</a:t>
                      </a: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0" dirty="0" smtClean="0">
                          <a:solidFill>
                            <a:srgbClr val="FF0000"/>
                          </a:solidFill>
                        </a:rPr>
                        <a:t>US</a:t>
                      </a:r>
                      <a:r>
                        <a:rPr lang="ja" sz="800" b="0" dirty="0">
                          <a:solidFill>
                            <a:srgbClr val="FF0000"/>
                          </a:solidFill>
                        </a:rPr>
                        <a:t>$ 50 / </a:t>
                      </a:r>
                      <a:r>
                        <a:rPr lang="ru-RU" altLang="ja" sz="800" b="0" dirty="0" smtClean="0">
                          <a:solidFill>
                            <a:srgbClr val="FF0000"/>
                          </a:solidFill>
                        </a:rPr>
                        <a:t>неделя</a:t>
                      </a:r>
                      <a:endParaRPr sz="800" b="0" dirty="0">
                        <a:solidFill>
                          <a:srgbClr val="FF0000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graphicFrame>
        <p:nvGraphicFramePr>
          <p:cNvPr id="115" name="Google Shape;115;p16"/>
          <p:cNvGraphicFramePr/>
          <p:nvPr>
            <p:extLst>
              <p:ext uri="{D42A27DB-BD31-4B8C-83A1-F6EECF244321}">
                <p14:modId xmlns:p14="http://schemas.microsoft.com/office/powerpoint/2010/main" xmlns="" val="1355240740"/>
              </p:ext>
            </p:extLst>
          </p:nvPr>
        </p:nvGraphicFramePr>
        <p:xfrm>
          <a:off x="256500" y="8549092"/>
          <a:ext cx="3468600" cy="2891920"/>
        </p:xfrm>
        <a:graphic>
          <a:graphicData uri="http://schemas.openxmlformats.org/drawingml/2006/table">
            <a:tbl>
              <a:tblPr>
                <a:noFill/>
                <a:tableStyleId>{A24BF755-2BD6-41CB-80E4-B3BC8200919A}</a:tableStyleId>
              </a:tblPr>
              <a:tblGrid>
                <a:gridCol w="15339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346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FFFFFF"/>
                          </a:solidFill>
                        </a:rPr>
                        <a:t>Оплата</a:t>
                      </a:r>
                      <a:r>
                        <a:rPr lang="ru-RU" sz="1000" b="1" baseline="0" dirty="0" smtClean="0">
                          <a:solidFill>
                            <a:srgbClr val="FFFFFF"/>
                          </a:solidFill>
                        </a:rPr>
                        <a:t> на Филиппинах</a:t>
                      </a:r>
                      <a:endParaRPr lang="ru-RU" sz="1000" b="1" dirty="0" smtClean="0">
                        <a:solidFill>
                          <a:srgbClr val="FFFFFF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54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" sz="800" dirty="0" smtClean="0"/>
                        <a:t>SSP</a:t>
                      </a:r>
                      <a:r>
                        <a:rPr lang="ja" sz="800" dirty="0" smtClean="0"/>
                        <a:t> (</a:t>
                      </a:r>
                      <a:r>
                        <a:rPr lang="ru-RU" altLang="ja" sz="800" dirty="0" smtClean="0"/>
                        <a:t>специальное</a:t>
                      </a:r>
                      <a:r>
                        <a:rPr lang="ru-RU" altLang="ja" sz="800" baseline="0" dirty="0" smtClean="0"/>
                        <a:t> студенческое разрешение</a:t>
                      </a:r>
                      <a:r>
                        <a:rPr lang="ja" sz="800" dirty="0" smtClean="0"/>
                        <a:t>)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>
                          <a:solidFill>
                            <a:srgbClr val="073763"/>
                          </a:solidFill>
                        </a:rPr>
                        <a:t>Php 6,800</a:t>
                      </a:r>
                      <a:endParaRPr sz="800" b="1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54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dirty="0"/>
                        <a:t>ACR-I </a:t>
                      </a:r>
                      <a:r>
                        <a:rPr lang="ja" sz="800" dirty="0" smtClean="0"/>
                        <a:t>Card</a:t>
                      </a:r>
                      <a:r>
                        <a:rPr lang="ru-RU" altLang="ja" sz="800" dirty="0" smtClean="0"/>
                        <a:t>( карта иностранца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>
                          <a:solidFill>
                            <a:srgbClr val="073763"/>
                          </a:solidFill>
                        </a:rPr>
                        <a:t>Php 3,300 </a:t>
                      </a:r>
                      <a:endParaRPr sz="800" b="1">
                        <a:solidFill>
                          <a:srgbClr val="073763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>
                          <a:solidFill>
                            <a:srgbClr val="073763"/>
                          </a:solidFill>
                        </a:rPr>
                        <a:t>(Staying more than 59days/9wekks)</a:t>
                      </a:r>
                      <a:endParaRPr sz="80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54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/>
                        <a:t>Плата</a:t>
                      </a:r>
                      <a:r>
                        <a:rPr lang="ru-RU" sz="800" baseline="0" dirty="0" smtClean="0"/>
                        <a:t> за воду и электричество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ja" sz="800" b="1" dirty="0" smtClean="0">
                          <a:solidFill>
                            <a:srgbClr val="1C4587"/>
                          </a:solidFill>
                        </a:rPr>
                        <a:t>Улучшенное</a:t>
                      </a:r>
                      <a:r>
                        <a:rPr lang="ru-RU" altLang="ja" sz="800" b="1" baseline="0" dirty="0" smtClean="0">
                          <a:solidFill>
                            <a:srgbClr val="1C4587"/>
                          </a:solidFill>
                        </a:rPr>
                        <a:t> общежитие</a:t>
                      </a:r>
                      <a:r>
                        <a:rPr lang="ja" sz="800" b="1" dirty="0" smtClean="0">
                          <a:solidFill>
                            <a:srgbClr val="1C4587"/>
                          </a:solidFill>
                        </a:rPr>
                        <a:t>(</a:t>
                      </a:r>
                      <a:r>
                        <a:rPr lang="ru-RU" altLang="ja" sz="800" b="1" dirty="0" smtClean="0">
                          <a:solidFill>
                            <a:srgbClr val="1C4587"/>
                          </a:solidFill>
                        </a:rPr>
                        <a:t>Трех</a:t>
                      </a:r>
                      <a:r>
                        <a:rPr lang="ja" sz="800" b="1" dirty="0" smtClean="0">
                          <a:solidFill>
                            <a:srgbClr val="1C4587"/>
                          </a:solidFill>
                        </a:rPr>
                        <a:t>, </a:t>
                      </a:r>
                      <a:r>
                        <a:rPr lang="ru-RU" altLang="ja" sz="800" b="1" dirty="0" smtClean="0">
                          <a:solidFill>
                            <a:srgbClr val="1C4587"/>
                          </a:solidFill>
                        </a:rPr>
                        <a:t>Четырех</a:t>
                      </a:r>
                      <a:r>
                        <a:rPr lang="ja" sz="800" b="1" dirty="0" smtClean="0">
                          <a:solidFill>
                            <a:srgbClr val="1C4587"/>
                          </a:solidFill>
                        </a:rPr>
                        <a:t>) </a:t>
                      </a:r>
                      <a:r>
                        <a:rPr lang="ja" sz="800" b="1" dirty="0">
                          <a:solidFill>
                            <a:srgbClr val="1C4587"/>
                          </a:solidFill>
                        </a:rPr>
                        <a:t>: </a:t>
                      </a:r>
                      <a:r>
                        <a:rPr lang="ja" sz="800" b="1" dirty="0" smtClean="0">
                          <a:solidFill>
                            <a:srgbClr val="1C4587"/>
                          </a:solidFill>
                        </a:rPr>
                        <a:t>Php500/</a:t>
                      </a:r>
                      <a:r>
                        <a:rPr lang="ru-RU" altLang="ja" sz="800" b="1" dirty="0" smtClean="0">
                          <a:solidFill>
                            <a:srgbClr val="1C4587"/>
                          </a:solidFill>
                        </a:rPr>
                        <a:t>неделя</a:t>
                      </a: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ja" sz="800" b="1" dirty="0" smtClean="0">
                          <a:solidFill>
                            <a:srgbClr val="1C4587"/>
                          </a:solidFill>
                        </a:rPr>
                        <a:t>Отель</a:t>
                      </a:r>
                      <a:r>
                        <a:rPr lang="ja" sz="800" b="1" dirty="0" smtClean="0">
                          <a:solidFill>
                            <a:srgbClr val="1C4587"/>
                          </a:solidFill>
                        </a:rPr>
                        <a:t>(</a:t>
                      </a:r>
                      <a:r>
                        <a:rPr lang="ru-RU" altLang="ja" sz="800" b="1" dirty="0" smtClean="0">
                          <a:solidFill>
                            <a:srgbClr val="1C4587"/>
                          </a:solidFill>
                        </a:rPr>
                        <a:t>одномест.</a:t>
                      </a:r>
                      <a:r>
                        <a:rPr lang="ja" sz="800" b="1" dirty="0" smtClean="0">
                          <a:solidFill>
                            <a:srgbClr val="1C4587"/>
                          </a:solidFill>
                        </a:rPr>
                        <a:t>, </a:t>
                      </a:r>
                      <a:r>
                        <a:rPr lang="ru-RU" altLang="ja" sz="800" b="1" dirty="0" smtClean="0">
                          <a:solidFill>
                            <a:srgbClr val="1C4587"/>
                          </a:solidFill>
                        </a:rPr>
                        <a:t>двух.</a:t>
                      </a:r>
                      <a:r>
                        <a:rPr lang="ja" sz="800" b="1" dirty="0" smtClean="0">
                          <a:solidFill>
                            <a:srgbClr val="1C4587"/>
                          </a:solidFill>
                        </a:rPr>
                        <a:t>) </a:t>
                      </a:r>
                      <a:r>
                        <a:rPr lang="ja" sz="800" b="1" dirty="0">
                          <a:solidFill>
                            <a:srgbClr val="1C4587"/>
                          </a:solidFill>
                        </a:rPr>
                        <a:t>: </a:t>
                      </a:r>
                      <a:r>
                        <a:rPr lang="ja" sz="800" b="1" dirty="0" smtClean="0">
                          <a:solidFill>
                            <a:srgbClr val="1C4587"/>
                          </a:solidFill>
                        </a:rPr>
                        <a:t>Php250/</a:t>
                      </a:r>
                      <a:r>
                        <a:rPr lang="ru-RU" altLang="ja" sz="800" b="1" dirty="0" smtClean="0">
                          <a:solidFill>
                            <a:srgbClr val="1C4587"/>
                          </a:solidFill>
                        </a:rPr>
                        <a:t>неделя</a:t>
                      </a:r>
                      <a:endParaRPr sz="800" b="1" dirty="0">
                        <a:solidFill>
                          <a:srgbClr val="1C4587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54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/>
                        <a:t>Удостоверение</a:t>
                      </a:r>
                      <a:r>
                        <a:rPr lang="ru-RU" sz="800" baseline="0" dirty="0" smtClean="0"/>
                        <a:t> студента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Php 500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54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/>
                        <a:t>Помощь</a:t>
                      </a:r>
                      <a:r>
                        <a:rPr lang="ru-RU" sz="800" baseline="0" dirty="0" smtClean="0"/>
                        <a:t> в управлении и книги на месяц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altLang="ja" sz="800" b="1" dirty="0">
                          <a:solidFill>
                            <a:srgbClr val="073763"/>
                          </a:solidFill>
                        </a:rPr>
                        <a:t>Php 1000 /1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неделя</a:t>
                      </a:r>
                      <a:r>
                        <a:rPr lang="en" altLang="ja" sz="800" b="1" dirty="0" smtClean="0">
                          <a:solidFill>
                            <a:srgbClr val="073763"/>
                          </a:solidFill>
                        </a:rPr>
                        <a:t>  </a:t>
                      </a:r>
                      <a:r>
                        <a:rPr lang="en" altLang="ja" sz="800" b="1" dirty="0">
                          <a:solidFill>
                            <a:srgbClr val="073763"/>
                          </a:solidFill>
                        </a:rPr>
                        <a:t>Php 1500 /2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недели</a:t>
                      </a:r>
                      <a:endParaRPr lang="en" altLang="ja" sz="800" b="1" dirty="0">
                        <a:solidFill>
                          <a:srgbClr val="073763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altLang="ja" sz="800" b="1" dirty="0">
                          <a:solidFill>
                            <a:srgbClr val="073763"/>
                          </a:solidFill>
                        </a:rPr>
                        <a:t>Php 2000 /3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недели</a:t>
                      </a:r>
                      <a:r>
                        <a:rPr lang="en" altLang="ja" sz="800" b="1" dirty="0" smtClean="0">
                          <a:solidFill>
                            <a:srgbClr val="073763"/>
                          </a:solidFill>
                        </a:rPr>
                        <a:t> </a:t>
                      </a:r>
                      <a:r>
                        <a:rPr lang="en" altLang="ja" sz="800" b="1" dirty="0">
                          <a:solidFill>
                            <a:srgbClr val="073763"/>
                          </a:solidFill>
                        </a:rPr>
                        <a:t>Php 2,500 / </a:t>
                      </a:r>
                      <a:r>
                        <a:rPr lang="ru-RU" altLang="ja" sz="800" b="1" dirty="0" smtClean="0">
                          <a:solidFill>
                            <a:srgbClr val="073763"/>
                          </a:solidFill>
                        </a:rPr>
                        <a:t>4</a:t>
                      </a:r>
                      <a:r>
                        <a:rPr lang="ru-RU" altLang="ja" sz="800" b="1" baseline="0" dirty="0" smtClean="0">
                          <a:solidFill>
                            <a:srgbClr val="073763"/>
                          </a:solidFill>
                        </a:rPr>
                        <a:t> недели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54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/>
                        <a:t>Депозит</a:t>
                      </a:r>
                      <a:endParaRPr sz="800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800" b="1" dirty="0">
                          <a:solidFill>
                            <a:srgbClr val="073763"/>
                          </a:solidFill>
                        </a:rPr>
                        <a:t>Php 2,500 or US$ 50 </a:t>
                      </a:r>
                      <a:endParaRPr sz="800" b="1" dirty="0">
                        <a:solidFill>
                          <a:srgbClr val="073763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dirty="0" smtClean="0">
                          <a:solidFill>
                            <a:srgbClr val="073763"/>
                          </a:solidFill>
                        </a:rPr>
                        <a:t>*</a:t>
                      </a:r>
                      <a:r>
                        <a:rPr lang="ru-RU" altLang="ja" sz="800" dirty="0" smtClean="0">
                          <a:solidFill>
                            <a:srgbClr val="073763"/>
                          </a:solidFill>
                        </a:rPr>
                        <a:t>Возвращается</a:t>
                      </a:r>
                      <a:r>
                        <a:rPr lang="ru-RU" altLang="ja" sz="800" baseline="0" dirty="0" smtClean="0">
                          <a:solidFill>
                            <a:srgbClr val="073763"/>
                          </a:solidFill>
                        </a:rPr>
                        <a:t> после окончания учебы</a:t>
                      </a:r>
                      <a:endParaRPr sz="800" dirty="0">
                        <a:solidFill>
                          <a:srgbClr val="073763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 algn="ctr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116" name="Google Shape;116;p16"/>
          <p:cNvSpPr txBox="1"/>
          <p:nvPr/>
        </p:nvSpPr>
        <p:spPr>
          <a:xfrm>
            <a:off x="4551725" y="6252400"/>
            <a:ext cx="2837700" cy="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000" b="1" dirty="0" smtClean="0">
                <a:solidFill>
                  <a:schemeClr val="bg1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Другой сбор</a:t>
            </a:r>
            <a:endParaRPr sz="1000" b="1" dirty="0">
              <a:solidFill>
                <a:schemeClr val="bg1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</p:txBody>
      </p:sp>
      <p:sp>
        <p:nvSpPr>
          <p:cNvPr id="117" name="Google Shape;117;p16"/>
          <p:cNvSpPr txBox="1"/>
          <p:nvPr/>
        </p:nvSpPr>
        <p:spPr>
          <a:xfrm>
            <a:off x="1990800" y="8592695"/>
            <a:ext cx="2837700" cy="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 b="1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Local Payment Fee</a:t>
            </a:r>
            <a:endParaRPr sz="1000" b="1">
              <a:solidFill>
                <a:srgbClr val="073763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rgbClr val="073763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</p:txBody>
      </p:sp>
      <p:sp>
        <p:nvSpPr>
          <p:cNvPr id="118" name="Google Shape;118;p16"/>
          <p:cNvSpPr txBox="1"/>
          <p:nvPr/>
        </p:nvSpPr>
        <p:spPr>
          <a:xfrm>
            <a:off x="3899092" y="7983097"/>
            <a:ext cx="3468600" cy="25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ru-RU" altLang="ja" sz="8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Дополнительная плата за </a:t>
            </a:r>
            <a:r>
              <a:rPr lang="ru-RU" altLang="ja" sz="8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обслуживание</a:t>
            </a:r>
          </a:p>
          <a:p>
            <a:pPr lvl="0"/>
            <a:r>
              <a:rPr lang="ja" sz="8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/>
            </a:r>
            <a:br>
              <a:rPr lang="ja" sz="8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</a:br>
            <a:r>
              <a:rPr lang="ru-RU" altLang="ja" sz="8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Продление размещения </a:t>
            </a:r>
            <a:r>
              <a:rPr lang="ja" sz="8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: </a:t>
            </a:r>
            <a:endParaRPr sz="800" dirty="0">
              <a:solidFill>
                <a:srgbClr val="073763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ja" sz="800" b="1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Отель одноместный</a:t>
            </a:r>
            <a:r>
              <a:rPr lang="ja" sz="800" b="1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 </a:t>
            </a:r>
            <a:r>
              <a:rPr lang="ja" sz="800" b="1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- </a:t>
            </a:r>
            <a:r>
              <a:rPr lang="ja" sz="8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Php2,500</a:t>
            </a:r>
            <a:endParaRPr sz="800" dirty="0">
              <a:solidFill>
                <a:srgbClr val="073763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ja" sz="800" b="1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Отель двухместный</a:t>
            </a:r>
            <a:r>
              <a:rPr lang="ja" sz="800" b="1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- </a:t>
            </a:r>
            <a:r>
              <a:rPr lang="ja" sz="8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Php2,000</a:t>
            </a:r>
            <a:br>
              <a:rPr lang="ja" sz="8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</a:br>
            <a:r>
              <a:rPr lang="ru-RU" altLang="ja" sz="8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Общежитие трех и четырех</a:t>
            </a:r>
            <a:r>
              <a:rPr lang="ja" sz="800" b="1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- </a:t>
            </a:r>
            <a:r>
              <a:rPr lang="ja" sz="8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Php1,500</a:t>
            </a:r>
            <a:br>
              <a:rPr lang="ja" sz="8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</a:br>
            <a:r>
              <a:rPr lang="ja" sz="8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*</a:t>
            </a:r>
            <a:r>
              <a:rPr lang="ru-RU" altLang="ja" sz="8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Заезд в воскресенье после 3х дня</a:t>
            </a:r>
            <a:r>
              <a:rPr lang="ja" sz="8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, </a:t>
            </a:r>
            <a:endParaRPr lang="ru-RU" altLang="ja" sz="800" dirty="0" smtClean="0">
              <a:solidFill>
                <a:srgbClr val="073763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ja" sz="8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выезд в субботу после 12 дня</a:t>
            </a:r>
            <a:r>
              <a:rPr lang="ja" sz="8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．</a:t>
            </a:r>
            <a:endParaRPr sz="800" dirty="0">
              <a:solidFill>
                <a:srgbClr val="073763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8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/>
            </a:r>
            <a:br>
              <a:rPr lang="ja" sz="8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</a:br>
            <a:r>
              <a:rPr lang="ru-RU" altLang="ja" sz="800" b="1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Дополнительный класс</a:t>
            </a:r>
            <a:r>
              <a:rPr lang="ja" sz="800" b="1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 </a:t>
            </a:r>
            <a:r>
              <a:rPr lang="ja" sz="800" b="1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: </a:t>
            </a:r>
            <a:endParaRPr sz="800" b="1" dirty="0">
              <a:solidFill>
                <a:srgbClr val="073763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altLang="ja" sz="800" b="1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Индивидуальный 1 на 1 </a:t>
            </a:r>
            <a:r>
              <a:rPr lang="ja" sz="800" b="1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 </a:t>
            </a:r>
            <a:r>
              <a:rPr lang="ja" sz="800" b="1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- </a:t>
            </a:r>
            <a:r>
              <a:rPr lang="ja" sz="8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US$ 45 (Php 2,250) </a:t>
            </a:r>
            <a:r>
              <a:rPr lang="ja" sz="8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/</a:t>
            </a:r>
            <a:r>
              <a:rPr lang="ru-RU" altLang="ja" sz="8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неделя</a:t>
            </a:r>
            <a:endParaRPr sz="800" dirty="0">
              <a:solidFill>
                <a:srgbClr val="073763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altLang="ja" sz="800" b="1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Групповой класс</a:t>
            </a:r>
            <a:r>
              <a:rPr lang="ja" sz="800" b="1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 </a:t>
            </a:r>
            <a:r>
              <a:rPr lang="ja" sz="800" b="1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- </a:t>
            </a:r>
            <a:r>
              <a:rPr lang="ja" sz="8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US$ 30 (Php 1,500) </a:t>
            </a:r>
            <a:r>
              <a:rPr lang="ja" sz="8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/</a:t>
            </a:r>
            <a:r>
              <a:rPr lang="ru-RU" altLang="ja" sz="8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неделя</a:t>
            </a:r>
            <a:endParaRPr sz="800" dirty="0">
              <a:solidFill>
                <a:srgbClr val="073763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altLang="ja" sz="800" b="1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В выходные дни - класс 1 на 1</a:t>
            </a:r>
            <a:r>
              <a:rPr lang="ja" sz="800" b="1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- </a:t>
            </a:r>
            <a:r>
              <a:rPr lang="ja" sz="8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US$ 20 (Php 1,000) </a:t>
            </a:r>
            <a:r>
              <a:rPr lang="ja" sz="8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/</a:t>
            </a:r>
            <a:r>
              <a:rPr lang="ru-RU" altLang="ja" sz="8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класс</a:t>
            </a:r>
            <a:endParaRPr sz="800" dirty="0">
              <a:solidFill>
                <a:srgbClr val="073763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 dirty="0">
              <a:solidFill>
                <a:srgbClr val="073763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ja" sz="800" b="1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Специальныя готовка еды</a:t>
            </a:r>
            <a:r>
              <a:rPr lang="ja" sz="800" b="1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: </a:t>
            </a:r>
            <a:r>
              <a:rPr lang="ja" sz="8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US$ </a:t>
            </a:r>
            <a:r>
              <a:rPr lang="ja" sz="8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30/</a:t>
            </a:r>
            <a:r>
              <a:rPr lang="ru-RU" altLang="ja" sz="8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неделя</a:t>
            </a:r>
            <a:endParaRPr sz="800" dirty="0">
              <a:solidFill>
                <a:srgbClr val="073763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rgbClr val="073763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  <a:p>
            <a:r>
              <a:rPr lang="ja" sz="7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(*</a:t>
            </a:r>
            <a:r>
              <a:rPr lang="ja" sz="7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1</a:t>
            </a:r>
            <a:r>
              <a:rPr lang="ru-RU" altLang="ja" sz="7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 Включено, размещение и питание</a:t>
            </a:r>
            <a:r>
              <a:rPr lang="en-US" altLang="ja" sz="7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. </a:t>
            </a:r>
            <a:r>
              <a:rPr lang="ru-RU" altLang="ja" sz="7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Курс не может быть поменен на другой курс, классы не могут быть добавленны. Комната будет выбранна школой, в момент когда вы прибудите на Филиппины</a:t>
            </a:r>
            <a:r>
              <a:rPr lang="ja" sz="7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/>
            </a:r>
            <a:br>
              <a:rPr lang="ja" sz="7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</a:br>
            <a:r>
              <a:rPr lang="ja" sz="7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(*2) </a:t>
            </a:r>
            <a:r>
              <a:rPr lang="ru-RU" altLang="ja" sz="7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Включен регистрационный взнос</a:t>
            </a:r>
            <a:r>
              <a:rPr lang="ja" sz="7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(US</a:t>
            </a:r>
            <a:r>
              <a:rPr lang="ja" sz="7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$ 120)</a:t>
            </a:r>
            <a:br>
              <a:rPr lang="ja" sz="7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</a:br>
            <a:r>
              <a:rPr lang="ja" sz="7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(*3</a:t>
            </a:r>
            <a:r>
              <a:rPr lang="ja" sz="700" dirty="0" smtClean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)</a:t>
            </a:r>
            <a:r>
              <a:rPr lang="ru-RU" altLang="ja" sz="700" dirty="0">
                <a:solidFill>
                  <a:srgbClr val="073763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 Дополнительные сборы для студентов кто прибыл от 1-3 недель.</a:t>
            </a:r>
            <a:endParaRPr lang="ru-RU" sz="700" dirty="0">
              <a:solidFill>
                <a:srgbClr val="0B5394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  <a:p>
            <a:pPr lvl="0"/>
            <a:endParaRPr sz="700" dirty="0">
              <a:solidFill>
                <a:srgbClr val="0B5394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</p:txBody>
      </p:sp>
      <p:sp>
        <p:nvSpPr>
          <p:cNvPr id="119" name="Google Shape;119;p16"/>
          <p:cNvSpPr txBox="1"/>
          <p:nvPr/>
        </p:nvSpPr>
        <p:spPr>
          <a:xfrm>
            <a:off x="7477563" y="8166025"/>
            <a:ext cx="3468600" cy="136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rgbClr val="073763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rgbClr val="0B5394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</p:txBody>
      </p:sp>
      <p:sp>
        <p:nvSpPr>
          <p:cNvPr id="120" name="Google Shape;120;p16"/>
          <p:cNvSpPr/>
          <p:nvPr/>
        </p:nvSpPr>
        <p:spPr>
          <a:xfrm>
            <a:off x="6198575" y="11195926"/>
            <a:ext cx="1361100" cy="252900"/>
          </a:xfrm>
          <a:prstGeom prst="roundRect">
            <a:avLst>
              <a:gd name="adj" fmla="val 50000"/>
            </a:avLst>
          </a:prstGeom>
          <a:solidFill>
            <a:srgbClr val="FF4D7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800" b="1">
                <a:solidFill>
                  <a:srgbClr val="FFFFFF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IDEA ACADEMIA</a:t>
            </a:r>
            <a:endParaRPr sz="800" b="1">
              <a:solidFill>
                <a:srgbClr val="FFFFFF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</p:txBody>
      </p:sp>
      <p:sp>
        <p:nvSpPr>
          <p:cNvPr id="121" name="Google Shape;121;p16"/>
          <p:cNvSpPr txBox="1"/>
          <p:nvPr/>
        </p:nvSpPr>
        <p:spPr>
          <a:xfrm>
            <a:off x="6028325" y="1157811"/>
            <a:ext cx="1389023" cy="25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700" dirty="0">
                <a:solidFill>
                  <a:srgbClr val="1C4587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(*) </a:t>
            </a:r>
            <a:r>
              <a:rPr lang="ru-RU" altLang="ja" sz="700" dirty="0" smtClean="0">
                <a:solidFill>
                  <a:srgbClr val="1C4587"/>
                </a:solidFill>
                <a:latin typeface="HiraMaruPro-W4"/>
                <a:ea typeface="HiraMaruPro-W4"/>
                <a:cs typeface="HiraMaruPro-W4"/>
                <a:sym typeface="HiraMaruPro-W4"/>
              </a:rPr>
              <a:t>Факультативные занятия</a:t>
            </a:r>
            <a:endParaRPr sz="700" dirty="0">
              <a:solidFill>
                <a:srgbClr val="1C4587"/>
              </a:solidFill>
              <a:latin typeface="HiraMaruPro-W4"/>
              <a:ea typeface="HiraMaruPro-W4"/>
              <a:cs typeface="HiraMaruPro-W4"/>
              <a:sym typeface="HiraMaruPro-W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1264</Words>
  <Application>Microsoft Office PowerPoint</Application>
  <PresentationFormat>Произвольный</PresentationFormat>
  <Paragraphs>206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Simple Light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Пользователь</dc:creator>
  <cp:lastModifiedBy>Пользователь</cp:lastModifiedBy>
  <cp:revision>15</cp:revision>
  <dcterms:modified xsi:type="dcterms:W3CDTF">2019-01-29T09:54:52Z</dcterms:modified>
</cp:coreProperties>
</file>