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9" r:id="rId3"/>
  </p:sldIdLst>
  <p:sldSz cx="7559675" cy="107283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79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24BF755-2BD6-41CB-80E4-B3BC8200919A}">
  <a:tblStyle styleId="{A24BF755-2BD6-41CB-80E4-B3BC820091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9"/>
    <p:restoredTop sz="94695"/>
  </p:normalViewPr>
  <p:slideViewPr>
    <p:cSldViewPr snapToGrid="0">
      <p:cViewPr>
        <p:scale>
          <a:sx n="106" d="100"/>
          <a:sy n="106" d="100"/>
        </p:scale>
        <p:origin x="-1512" y="1218"/>
      </p:cViewPr>
      <p:guideLst>
        <p:guide orient="horz" pos="3379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1105" y="685800"/>
            <a:ext cx="2416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08711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685800"/>
            <a:ext cx="24161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2463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8cc7dbd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685800"/>
            <a:ext cx="24161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28cc7dbd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55749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52989"/>
            <a:ext cx="7044600" cy="428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911246"/>
            <a:ext cx="7044600" cy="165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8206"/>
            <a:ext cx="7044600" cy="119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403762"/>
            <a:ext cx="7044600" cy="7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8206"/>
            <a:ext cx="7044600" cy="119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403762"/>
            <a:ext cx="3306900" cy="7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403762"/>
            <a:ext cx="3306900" cy="712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8206"/>
            <a:ext cx="7044600" cy="119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8837"/>
            <a:ext cx="2321700" cy="1576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98343"/>
            <a:ext cx="2321700" cy="6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8896"/>
            <a:ext cx="5264700" cy="853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1"/>
            <a:ext cx="3780000" cy="1072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72082"/>
            <a:ext cx="3344400" cy="309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46484"/>
            <a:ext cx="3344400" cy="2575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10232"/>
            <a:ext cx="3172200" cy="77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823876"/>
            <a:ext cx="4959600" cy="126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307088"/>
            <a:ext cx="7044600" cy="4095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74720"/>
            <a:ext cx="7044600" cy="271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8206"/>
            <a:ext cx="7044600" cy="11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403762"/>
            <a:ext cx="7044600" cy="71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726254"/>
            <a:ext cx="453600" cy="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8325" y="141275"/>
            <a:ext cx="1361100" cy="680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200275" y="108738"/>
            <a:ext cx="2926800" cy="745638"/>
            <a:chOff x="233675" y="141275"/>
            <a:chExt cx="2926800" cy="745638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33675" y="141275"/>
              <a:ext cx="2926800" cy="34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altLang="ja" sz="2400" b="1" dirty="0" smtClean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ЦЕНЫ </a:t>
              </a:r>
              <a:r>
                <a:rPr lang="ja" sz="2400" b="1" dirty="0" smtClean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 </a:t>
              </a:r>
              <a:r>
                <a:rPr lang="ja" sz="2400" b="1" dirty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2019</a:t>
              </a:r>
              <a:endParaRPr sz="24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33675" y="541913"/>
              <a:ext cx="2837700" cy="34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1100" b="1" dirty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IDEA CEBU</a:t>
              </a:r>
              <a:endParaRPr sz="11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endParaRPr>
            </a:p>
          </p:txBody>
        </p:sp>
      </p:grpSp>
      <p:sp>
        <p:nvSpPr>
          <p:cNvPr id="58" name="Google Shape;58;p13"/>
          <p:cNvSpPr txBox="1"/>
          <p:nvPr/>
        </p:nvSpPr>
        <p:spPr>
          <a:xfrm>
            <a:off x="196913" y="1107276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0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Стоимость </a:t>
            </a:r>
            <a:r>
              <a:rPr lang="ru-RU" sz="10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программ</a:t>
            </a: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xmlns="" val="2122556933"/>
              </p:ext>
            </p:extLst>
          </p:nvPr>
        </p:nvGraphicFramePr>
        <p:xfrm>
          <a:off x="256500" y="1476675"/>
          <a:ext cx="7047000" cy="3551316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850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878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8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995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dirty="0" smtClean="0">
                          <a:solidFill>
                            <a:schemeClr val="lt1"/>
                          </a:solidFill>
                        </a:rPr>
                        <a:t>ПРОГРАММА </a:t>
                      </a:r>
                      <a:r>
                        <a:rPr lang="en-US" altLang="ja" sz="800" dirty="0" smtClean="0">
                          <a:solidFill>
                            <a:schemeClr val="lt1"/>
                          </a:solidFill>
                        </a:rPr>
                        <a:t>VALUE ESL</a:t>
                      </a:r>
                      <a:r>
                        <a:rPr lang="ru-RU" altLang="ja" sz="80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ja" sz="800" dirty="0" smtClean="0">
                          <a:solidFill>
                            <a:schemeClr val="lt1"/>
                          </a:solidFill>
                        </a:rPr>
                        <a:t>*</a:t>
                      </a:r>
                      <a:r>
                        <a:rPr lang="ru-RU" altLang="ja" sz="800" dirty="0" smtClean="0">
                          <a:solidFill>
                            <a:schemeClr val="lt1"/>
                          </a:solidFill>
                        </a:rPr>
                        <a:t>Включено</a:t>
                      </a:r>
                      <a:r>
                        <a:rPr lang="ru-RU" altLang="ja" sz="800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ja" sz="80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altLang="ja" sz="800" dirty="0" smtClean="0">
                          <a:solidFill>
                            <a:schemeClr val="lt1"/>
                          </a:solidFill>
                        </a:rPr>
                        <a:t>Стоимость</a:t>
                      </a:r>
                      <a:r>
                        <a:rPr lang="ru-RU" altLang="ja" sz="800" baseline="0" dirty="0" smtClean="0">
                          <a:solidFill>
                            <a:schemeClr val="lt1"/>
                          </a:solidFill>
                        </a:rPr>
                        <a:t> за Размещение </a:t>
                      </a:r>
                      <a:r>
                        <a:rPr lang="ja" sz="80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ja" sz="800" dirty="0">
                          <a:solidFill>
                            <a:schemeClr val="lt1"/>
                          </a:solidFill>
                        </a:rPr>
                        <a:t>&amp; </a:t>
                      </a:r>
                      <a:r>
                        <a:rPr lang="ru-RU" altLang="ja" sz="800" dirty="0" smtClean="0">
                          <a:solidFill>
                            <a:schemeClr val="lt1"/>
                          </a:solidFill>
                        </a:rPr>
                        <a:t>Стоимость</a:t>
                      </a:r>
                      <a:r>
                        <a:rPr lang="ru-RU" altLang="ja" sz="800" baseline="0" dirty="0" smtClean="0">
                          <a:solidFill>
                            <a:schemeClr val="lt1"/>
                          </a:solidFill>
                        </a:rPr>
                        <a:t> за Питание  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Power Speaking Value </a:t>
                      </a:r>
                      <a:r>
                        <a:rPr lang="ja" sz="800" dirty="0" smtClean="0"/>
                        <a:t>(</a:t>
                      </a:r>
                      <a:r>
                        <a:rPr lang="ru-RU" altLang="ja" sz="800" dirty="0" smtClean="0"/>
                        <a:t>общежитие</a:t>
                      </a:r>
                      <a:r>
                        <a:rPr lang="ja" sz="800" dirty="0" smtClean="0"/>
                        <a:t>) 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3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доп.</a:t>
                      </a:r>
                      <a:r>
                        <a:rPr lang="ru-RU" altLang="ja" sz="600" baseline="0" dirty="0" smtClean="0"/>
                        <a:t> Классы 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(*1) US$ 990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недели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95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ОБЩИЕ АНГЛИЙСКИЕ ПРОГРАММЫ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Разговорный</a:t>
                      </a:r>
                      <a:r>
                        <a:rPr lang="ru-RU" sz="800" baseline="0" dirty="0" smtClean="0"/>
                        <a:t> английский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(*небольшая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*доп.</a:t>
                      </a:r>
                      <a:r>
                        <a:rPr lang="ru-RU" altLang="ja" sz="600" baseline="0" dirty="0" smtClean="0"/>
                        <a:t> Классы </a:t>
                      </a:r>
                      <a:r>
                        <a:rPr lang="ru-RU" altLang="ja" sz="600" dirty="0" smtClean="0"/>
                        <a:t>, *словарный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ru-RU" altLang="ja" sz="600" dirty="0" smtClean="0"/>
                        <a:t>)</a:t>
                      </a:r>
                      <a:endParaRPr lang="ru-RU" sz="600" dirty="0" smtClean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200" b="1" baseline="-25000" dirty="0">
                          <a:solidFill>
                            <a:srgbClr val="073763"/>
                          </a:solidFill>
                        </a:rPr>
                        <a:t>US$ 170 / </a:t>
                      </a:r>
                      <a:r>
                        <a:rPr lang="ru-RU" altLang="ja" sz="1200" b="1" baseline="-25000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1200" b="1" baseline="-250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075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Разговорный</a:t>
                      </a:r>
                      <a:r>
                        <a:rPr lang="ru-RU" sz="800" baseline="0" dirty="0" smtClean="0"/>
                        <a:t> английский 1 на 1 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5-8</a:t>
                      </a:r>
                      <a:r>
                        <a:rPr lang="ru-RU" altLang="ja" sz="600" baseline="0" dirty="0" smtClean="0"/>
                        <a:t> классов 1 на 1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(*небольшая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*доп.</a:t>
                      </a:r>
                      <a:r>
                        <a:rPr lang="ru-RU" altLang="ja" sz="600" baseline="0" dirty="0" smtClean="0"/>
                        <a:t> Классы </a:t>
                      </a:r>
                      <a:r>
                        <a:rPr lang="ru-RU" altLang="ja" sz="600" dirty="0" smtClean="0"/>
                        <a:t>, *словарный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ru-RU" altLang="ja" sz="600" dirty="0" smtClean="0"/>
                        <a:t>)</a:t>
                      </a:r>
                      <a:endParaRPr lang="ru-RU" sz="600" dirty="0" smtClean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600" dirty="0" smtClean="0">
                          <a:solidFill>
                            <a:srgbClr val="073763"/>
                          </a:solidFill>
                        </a:rPr>
                        <a:t>*</a:t>
                      </a:r>
                      <a:r>
                        <a:rPr lang="ru-RU" altLang="ja" sz="600" baseline="0" dirty="0" smtClean="0">
                          <a:solidFill>
                            <a:srgbClr val="073763"/>
                          </a:solidFill>
                        </a:rPr>
                        <a:t> +1 дополнительный класс</a:t>
                      </a:r>
                      <a:endParaRPr sz="6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8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5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Интенсивная подготовка к экзаменам и гарантированные программы для сдачи экзаменов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TOEIC </a:t>
                      </a:r>
                      <a:r>
                        <a:rPr lang="ru-RU" altLang="ja" sz="800" dirty="0" smtClean="0"/>
                        <a:t>Интенсивный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Доп.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US$ 260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TOEIC </a:t>
                      </a:r>
                      <a:r>
                        <a:rPr lang="ru-RU" altLang="ja" sz="800" dirty="0" smtClean="0"/>
                        <a:t>Гарантированный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ru-RU" altLang="ja" sz="600" dirty="0" smtClean="0"/>
                        <a:t>, 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ru-RU" altLang="ja" sz="600" dirty="0" smtClean="0"/>
                        <a:t>, (*небольшая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*Доп.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ru-RU" altLang="ja" sz="600" dirty="0" smtClean="0"/>
                        <a:t>, *словарный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en-US" altLang="ja" sz="600" baseline="0" dirty="0" smtClean="0"/>
                        <a:t>, </a:t>
                      </a:r>
                      <a:r>
                        <a:rPr lang="ru-RU" altLang="ja" sz="600" baseline="0" dirty="0" smtClean="0"/>
                        <a:t>самообучение 1.5часа</a:t>
                      </a:r>
                      <a:r>
                        <a:rPr lang="ru-RU" altLang="ja" sz="600" dirty="0" smtClean="0"/>
                        <a:t>)</a:t>
                      </a:r>
                      <a:endParaRPr lang="ru-RU" sz="600" dirty="0" smtClean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(*2)US$ 2600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недель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TOEFL </a:t>
                      </a:r>
                      <a:r>
                        <a:rPr lang="ru-RU" altLang="ja" sz="800" dirty="0" smtClean="0"/>
                        <a:t>Интенсивный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ru-RU" altLang="ja" sz="600" dirty="0" smtClean="0"/>
                        <a:t>, 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ru-RU" altLang="ja" sz="600" dirty="0" smtClean="0"/>
                        <a:t>, (*небольшая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*Доп.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ru-RU" altLang="ja" sz="600" dirty="0" smtClean="0"/>
                        <a:t>, *словарный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ru-RU" altLang="ja" sz="600" dirty="0" smtClean="0"/>
                        <a:t>)</a:t>
                      </a:r>
                      <a:endParaRPr lang="ru-RU" sz="600" dirty="0" smtClean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US$ 260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TOEFL</a:t>
                      </a:r>
                      <a:r>
                        <a:rPr lang="ja" sz="8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ru-RU" altLang="ja" sz="800" baseline="0" dirty="0" smtClean="0">
                          <a:solidFill>
                            <a:schemeClr val="dk1"/>
                          </a:solidFill>
                        </a:rPr>
                        <a:t> Гарантированный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ru-RU" altLang="ja" sz="600" dirty="0" smtClean="0"/>
                        <a:t>, 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ru-RU" altLang="ja" sz="600" dirty="0" smtClean="0"/>
                        <a:t>, 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en-US" altLang="ja" sz="600" baseline="0" dirty="0" smtClean="0"/>
                        <a:t>, </a:t>
                      </a:r>
                      <a:r>
                        <a:rPr lang="ru-RU" altLang="ja" sz="600" baseline="0" dirty="0" smtClean="0"/>
                        <a:t>самообучение 1.5часа(дополнительные классы)</a:t>
                      </a:r>
                      <a:endParaRPr lang="ru-RU" sz="600" dirty="0" smtClean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(*2)US$ 2600 /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1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0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недель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88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IELTS </a:t>
                      </a:r>
                      <a:r>
                        <a:rPr lang="ru-RU" altLang="ja" sz="800" dirty="0" smtClean="0"/>
                        <a:t>Интенсивный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ru-RU" altLang="ja" sz="600" dirty="0" smtClean="0"/>
                        <a:t>, 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ru-RU" altLang="ja" sz="600" dirty="0" smtClean="0"/>
                        <a:t>, (*небольшая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*Доп.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ru-RU" altLang="ja" sz="600" dirty="0" smtClean="0"/>
                        <a:t>, *словарный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ru-RU" altLang="ja" sz="600" dirty="0" smtClean="0"/>
                        <a:t>)</a:t>
                      </a:r>
                      <a:endParaRPr lang="ru-RU" sz="600" dirty="0" smtClean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US$ 260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6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/>
                        <a:t>IELTS</a:t>
                      </a:r>
                      <a:r>
                        <a:rPr lang="ru-RU" altLang="ja" sz="800" baseline="0" dirty="0" smtClean="0"/>
                        <a:t> Гарантированный</a:t>
                      </a:r>
                      <a:endParaRPr sz="800"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ru-RU" altLang="ja" sz="600" dirty="0" smtClean="0"/>
                        <a:t>, большая</a:t>
                      </a:r>
                      <a:r>
                        <a:rPr lang="ru-RU" altLang="ja" sz="600" baseline="0" dirty="0" smtClean="0"/>
                        <a:t> группа 2 класса</a:t>
                      </a:r>
                      <a:r>
                        <a:rPr lang="ru-RU" altLang="ja" sz="600" dirty="0" smtClean="0"/>
                        <a:t>, *небольшая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ru-RU" altLang="ja" sz="600" dirty="0" smtClean="0"/>
                        <a:t>, словарный</a:t>
                      </a:r>
                      <a:r>
                        <a:rPr lang="ru-RU" altLang="ja" sz="600" baseline="0" dirty="0" smtClean="0"/>
                        <a:t> тест</a:t>
                      </a:r>
                      <a:r>
                        <a:rPr lang="en-US" altLang="ja" sz="600" baseline="0" dirty="0" smtClean="0"/>
                        <a:t>, </a:t>
                      </a:r>
                      <a:r>
                        <a:rPr lang="ru-RU" altLang="ja" sz="600" baseline="0" dirty="0" smtClean="0"/>
                        <a:t>самообучение 1.5часа(дополнительные классы)</a:t>
                      </a:r>
                      <a:endParaRPr lang="ru-RU" sz="600" dirty="0" smtClean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(*2)US$ 2600 /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10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недель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200275" y="4847525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xmlns="" val="2141185442"/>
              </p:ext>
            </p:extLst>
          </p:nvPr>
        </p:nvGraphicFramePr>
        <p:xfrm>
          <a:off x="256500" y="5125750"/>
          <a:ext cx="6992100" cy="1111400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771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4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6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1300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Стоимость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размещения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Улучшенное</a:t>
                      </a:r>
                      <a:r>
                        <a:rPr lang="ru-RU" sz="800" baseline="0" dirty="0" smtClean="0"/>
                        <a:t> общежитие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Трехместное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US$ 165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Четырехместное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US$ 150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Отель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Одноместное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Двухместное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US$ 320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xmlns="" val="1936278450"/>
              </p:ext>
            </p:extLst>
          </p:nvPr>
        </p:nvGraphicFramePr>
        <p:xfrm>
          <a:off x="3780000" y="6561150"/>
          <a:ext cx="3468600" cy="3161186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5446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3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Оплата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на Филиппинах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" sz="800" dirty="0" smtClean="0"/>
                        <a:t>SSP</a:t>
                      </a:r>
                      <a:r>
                        <a:rPr lang="ja" sz="800" dirty="0" smtClean="0"/>
                        <a:t> (</a:t>
                      </a:r>
                      <a:r>
                        <a:rPr lang="ru-RU" altLang="ja" sz="800" dirty="0" smtClean="0"/>
                        <a:t>специальное</a:t>
                      </a:r>
                      <a:r>
                        <a:rPr lang="ru-RU" altLang="ja" sz="800" baseline="0" dirty="0" smtClean="0"/>
                        <a:t> студенческое разрешение</a:t>
                      </a:r>
                      <a:r>
                        <a:rPr lang="ja" sz="800" dirty="0" smtClean="0"/>
                        <a:t>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073763"/>
                          </a:solidFill>
                        </a:rPr>
                        <a:t>Php 6,800</a:t>
                      </a:r>
                      <a:endParaRPr sz="800" b="1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3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ACR-I </a:t>
                      </a:r>
                      <a:r>
                        <a:rPr lang="ja" sz="800" dirty="0" smtClean="0"/>
                        <a:t>Card</a:t>
                      </a:r>
                      <a:r>
                        <a:rPr lang="ru-RU" altLang="ja" sz="800" dirty="0" smtClean="0"/>
                        <a:t>( карта иностранца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Php 3,300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>
                          <a:solidFill>
                            <a:srgbClr val="073763"/>
                          </a:solidFill>
                        </a:rPr>
                        <a:t>(</a:t>
                      </a:r>
                      <a:r>
                        <a:rPr lang="ru-RU" altLang="ja" sz="800" dirty="0" smtClean="0">
                          <a:solidFill>
                            <a:srgbClr val="073763"/>
                          </a:solidFill>
                        </a:rPr>
                        <a:t>при</a:t>
                      </a:r>
                      <a:r>
                        <a:rPr lang="ru-RU" altLang="ja" sz="800" baseline="0" dirty="0" smtClean="0">
                          <a:solidFill>
                            <a:srgbClr val="073763"/>
                          </a:solidFill>
                        </a:rPr>
                        <a:t> нахождении больше 59 дней</a:t>
                      </a:r>
                      <a:r>
                        <a:rPr lang="ja" sz="800" dirty="0" smtClean="0">
                          <a:solidFill>
                            <a:srgbClr val="073763"/>
                          </a:solidFill>
                        </a:rPr>
                        <a:t>/9</a:t>
                      </a:r>
                      <a:r>
                        <a:rPr lang="ru-RU" altLang="ja" sz="800" dirty="0" smtClean="0">
                          <a:solidFill>
                            <a:srgbClr val="073763"/>
                          </a:solidFill>
                        </a:rPr>
                        <a:t>недель</a:t>
                      </a:r>
                      <a:r>
                        <a:rPr lang="ja" sz="800" dirty="0" smtClean="0">
                          <a:solidFill>
                            <a:srgbClr val="073763"/>
                          </a:solidFill>
                        </a:rPr>
                        <a:t>)</a:t>
                      </a:r>
                      <a:endParaRPr sz="8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Плата</a:t>
                      </a:r>
                      <a:r>
                        <a:rPr lang="ru-RU" sz="800" baseline="0" dirty="0" smtClean="0"/>
                        <a:t> за воду и электричество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Улучшенное</a:t>
                      </a:r>
                      <a:r>
                        <a:rPr lang="ru-RU" altLang="ja" sz="800" b="1" baseline="0" dirty="0" smtClean="0">
                          <a:solidFill>
                            <a:srgbClr val="1C4587"/>
                          </a:solidFill>
                        </a:rPr>
                        <a:t> общежитие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(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Трех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, 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Четырех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) </a:t>
                      </a:r>
                      <a:r>
                        <a:rPr lang="ja" sz="800" b="1" dirty="0">
                          <a:solidFill>
                            <a:srgbClr val="1C4587"/>
                          </a:solidFill>
                        </a:rPr>
                        <a:t>: 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Php500/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неделя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Отель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(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одномест.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, 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двух.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) </a:t>
                      </a:r>
                      <a:r>
                        <a:rPr lang="ja" sz="800" b="1" dirty="0">
                          <a:solidFill>
                            <a:srgbClr val="1C4587"/>
                          </a:solidFill>
                        </a:rPr>
                        <a:t>: 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Php250/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1C4587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2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Удостоверение</a:t>
                      </a:r>
                      <a:r>
                        <a:rPr lang="ru-RU" sz="800" baseline="0" dirty="0" smtClean="0"/>
                        <a:t> студента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Php 500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Помощь</a:t>
                      </a:r>
                      <a:r>
                        <a:rPr lang="ru-RU" sz="800" baseline="0" dirty="0" smtClean="0"/>
                        <a:t> в управлении и книги на месяц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1000 /1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r>
                        <a:rPr lang="en" altLang="ja" sz="800" b="1" dirty="0" smtClean="0">
                          <a:solidFill>
                            <a:srgbClr val="073763"/>
                          </a:solidFill>
                        </a:rPr>
                        <a:t>  </a:t>
                      </a: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1500 /2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недели</a:t>
                      </a:r>
                      <a:endParaRPr lang="en" altLang="ja"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2000 /3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недели</a:t>
                      </a:r>
                      <a:r>
                        <a:rPr lang="en" altLang="ja" sz="800" b="1" dirty="0" smtClean="0">
                          <a:solidFill>
                            <a:srgbClr val="073763"/>
                          </a:solidFill>
                        </a:rPr>
                        <a:t> </a:t>
                      </a: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2,500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недели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altLang="ko-KR"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9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Депозит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Php 2,500 or US$ 50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>
                          <a:solidFill>
                            <a:srgbClr val="073763"/>
                          </a:solidFill>
                        </a:rPr>
                        <a:t>*</a:t>
                      </a:r>
                      <a:r>
                        <a:rPr lang="ru-RU" altLang="ja" sz="800" dirty="0" smtClean="0">
                          <a:solidFill>
                            <a:srgbClr val="073763"/>
                          </a:solidFill>
                        </a:rPr>
                        <a:t>Возвращается</a:t>
                      </a:r>
                      <a:r>
                        <a:rPr lang="ru-RU" altLang="ja" sz="800" baseline="0" dirty="0" smtClean="0">
                          <a:solidFill>
                            <a:srgbClr val="073763"/>
                          </a:solidFill>
                        </a:rPr>
                        <a:t> после окончания учебы</a:t>
                      </a:r>
                      <a:endParaRPr sz="8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3780000" y="6281675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000" b="1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Местный сбор оплаты</a:t>
            </a: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xmlns="" val="542809310"/>
              </p:ext>
            </p:extLst>
          </p:nvPr>
        </p:nvGraphicFramePr>
        <p:xfrm>
          <a:off x="256500" y="6558400"/>
          <a:ext cx="3468600" cy="2258785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411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Оплата в вашей стране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Регистрационный взнос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073763"/>
                          </a:solidFill>
                        </a:rPr>
                        <a:t>US$ 120</a:t>
                      </a:r>
                      <a:endParaRPr sz="800" b="1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Встреча</a:t>
                      </a:r>
                      <a:r>
                        <a:rPr lang="ru-RU" sz="800" baseline="0" dirty="0" smtClean="0"/>
                        <a:t> с аэропорт(воскр.)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В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одну сторону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: 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US$ 20 (Php 1,000)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Туда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и обратно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：US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$ 40 (Php 2,000)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0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dirty="0" smtClean="0"/>
                        <a:t>Встреча</a:t>
                      </a:r>
                      <a:r>
                        <a:rPr lang="ru-RU" altLang="ja" sz="800" baseline="0" dirty="0" smtClean="0"/>
                        <a:t> с аэропорт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/>
                        <a:t>(</a:t>
                      </a:r>
                      <a:r>
                        <a:rPr lang="ru-RU" altLang="ja" sz="800" dirty="0" smtClean="0"/>
                        <a:t>Понедельник</a:t>
                      </a:r>
                      <a:r>
                        <a:rPr lang="ru-RU" altLang="ja" sz="800" baseline="0" dirty="0" smtClean="0"/>
                        <a:t> – суббота</a:t>
                      </a:r>
                      <a:r>
                        <a:rPr lang="ja" sz="800" dirty="0" smtClean="0"/>
                        <a:t>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В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одну сторону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 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: US$ 40 (Php 2,000)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Туда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и обратно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：US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$ 80 (Php 4,000)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5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Питание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6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dirty="0" smtClean="0">
                          <a:solidFill>
                            <a:srgbClr val="FF0000"/>
                          </a:solidFill>
                        </a:rPr>
                        <a:t>Краткосрочное прибывание за дополнительную плату</a:t>
                      </a:r>
                      <a:endParaRPr sz="800" b="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0" dirty="0">
                          <a:solidFill>
                            <a:srgbClr val="FF0000"/>
                          </a:solidFill>
                        </a:rPr>
                        <a:t>(*3)1 ~ 3 </a:t>
                      </a:r>
                      <a:r>
                        <a:rPr lang="ru-RU" altLang="ja" sz="800" b="0" dirty="0" smtClean="0">
                          <a:solidFill>
                            <a:srgbClr val="FF0000"/>
                          </a:solidFill>
                        </a:rPr>
                        <a:t>недели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  <a:r>
                        <a:rPr lang="ja" sz="800" b="0" dirty="0">
                          <a:solidFill>
                            <a:srgbClr val="FF0000"/>
                          </a:solidFill>
                        </a:rPr>
                        <a:t>$ 50 / </a:t>
                      </a:r>
                      <a:r>
                        <a:rPr lang="ru-RU" altLang="ja" sz="800" b="0" dirty="0" smtClean="0">
                          <a:solidFill>
                            <a:srgbClr val="FF0000"/>
                          </a:solidFill>
                        </a:rPr>
                        <a:t>неделя</a:t>
                      </a:r>
                      <a:endParaRPr sz="800" b="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200275" y="6281675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ru-RU" sz="10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Другой сбор</a:t>
            </a: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96913" y="8927465"/>
            <a:ext cx="34686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Дополнительная плата за обслуживание</a:t>
            </a:r>
          </a:p>
          <a:p>
            <a:pPr lvl="0"/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/>
            </a:r>
            <a:b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Продление размещения : </a:t>
            </a:r>
            <a:endParaRPr lang="ru-RU"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lvl="0"/>
            <a:r>
              <a:rPr lang="ru-RU" alt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Отель одноместный - </a:t>
            </a: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Php2,500</a:t>
            </a:r>
            <a:endParaRPr lang="ru-RU"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lvl="0"/>
            <a:r>
              <a:rPr lang="ru-RU" alt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Отель двухместный- </a:t>
            </a: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Php2,000</a:t>
            </a:r>
            <a:b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Общежитие трех и четырех</a:t>
            </a:r>
            <a:r>
              <a:rPr lang="ru-RU" alt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Php1,500</a:t>
            </a:r>
            <a:b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*Заезд в воскресенье после 3х дня, </a:t>
            </a:r>
          </a:p>
          <a:p>
            <a:pPr lvl="0"/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выезд в субботу после 12 дня</a:t>
            </a:r>
            <a:r>
              <a:rPr lang="ja" altLang="ru-RU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．</a:t>
            </a:r>
            <a:endParaRPr lang="ru-RU"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720413" y="9261004"/>
            <a:ext cx="2881623" cy="860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altLang="ja"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altLang="ja"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Дополнитетельный класс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: </a:t>
            </a:r>
            <a:endParaRPr sz="8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1 на 1 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US$ 45 (Php 2,250)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Групповой класс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US$ 30 (Php 1,500)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Выходные дни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US$ 20 (Php 1,000)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класс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dirty="0" smtClean="0">
                <a:solidFill>
                  <a:srgbClr val="FF0000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Специальная готовка еды 30</a:t>
            </a:r>
            <a:r>
              <a:rPr lang="en-US" sz="800" dirty="0" smtClean="0">
                <a:solidFill>
                  <a:srgbClr val="FF0000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$/</a:t>
            </a:r>
            <a:r>
              <a:rPr lang="ru-RU" sz="800" dirty="0" smtClean="0">
                <a:solidFill>
                  <a:srgbClr val="FF0000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 </a:t>
            </a:r>
            <a:endParaRPr sz="800" dirty="0">
              <a:solidFill>
                <a:srgbClr val="FF0000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0" y="10106465"/>
            <a:ext cx="6924900" cy="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(*1) </a:t>
            </a:r>
            <a:r>
              <a:rPr lang="ru-RU" alt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Включено, размещение и питание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. </a:t>
            </a:r>
            <a:r>
              <a:rPr lang="ru-RU" alt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Курс не может быть поменен на другой курс, классы не могут быть добавленны. Комната будет выбранна школой, в момент когда вы прибудите на Филиппины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(*2)</a:t>
            </a:r>
            <a:r>
              <a:rPr lang="ru-RU" alt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Гарантированные курсы, минимум от 10 недель, один официальный тест в Себу включен в стоимость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.</a:t>
            </a: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/>
            </a:r>
            <a:b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3)</a:t>
            </a:r>
            <a:r>
              <a:rPr lang="ru-RU" alt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Дополнительные сборы для студентов кто прибыл от 1-3 недель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.</a:t>
            </a:r>
            <a:endParaRPr sz="700" dirty="0">
              <a:solidFill>
                <a:srgbClr val="0B5394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6167850" y="10475864"/>
            <a:ext cx="1361100" cy="252900"/>
          </a:xfrm>
          <a:prstGeom prst="roundRect">
            <a:avLst>
              <a:gd name="adj" fmla="val 50000"/>
            </a:avLst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1">
                <a:solidFill>
                  <a:srgbClr val="FFFFFF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IDEA CEBU</a:t>
            </a:r>
            <a:endParaRPr sz="800" b="1">
              <a:solidFill>
                <a:srgbClr val="FFFFFF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028325" y="1223775"/>
            <a:ext cx="1415700" cy="2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dirty="0" smtClean="0">
                <a:solidFill>
                  <a:srgbClr val="1C4587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(*)</a:t>
            </a:r>
            <a:r>
              <a:rPr lang="ru-RU" altLang="ja" sz="700" dirty="0" smtClean="0">
                <a:solidFill>
                  <a:srgbClr val="1C4587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Факультативные занятия</a:t>
            </a:r>
            <a:endParaRPr sz="700" dirty="0">
              <a:solidFill>
                <a:srgbClr val="1C4587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8325" y="141275"/>
            <a:ext cx="1361100" cy="680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Google Shape;106;p16"/>
          <p:cNvGrpSpPr/>
          <p:nvPr/>
        </p:nvGrpSpPr>
        <p:grpSpPr>
          <a:xfrm>
            <a:off x="200275" y="108738"/>
            <a:ext cx="2926800" cy="745638"/>
            <a:chOff x="233675" y="141275"/>
            <a:chExt cx="2926800" cy="745638"/>
          </a:xfrm>
        </p:grpSpPr>
        <p:sp>
          <p:nvSpPr>
            <p:cNvPr id="107" name="Google Shape;107;p16"/>
            <p:cNvSpPr txBox="1"/>
            <p:nvPr/>
          </p:nvSpPr>
          <p:spPr>
            <a:xfrm>
              <a:off x="233675" y="141275"/>
              <a:ext cx="2926800" cy="34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altLang="ja" sz="2400" b="1" dirty="0" smtClean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ЦЕНЫ</a:t>
              </a:r>
              <a:r>
                <a:rPr lang="ja" sz="2400" b="1" dirty="0" smtClean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 </a:t>
              </a:r>
              <a:r>
                <a:rPr lang="ja" sz="2400" b="1" dirty="0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2019</a:t>
              </a:r>
              <a:endParaRPr sz="24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endParaRPr>
            </a:p>
          </p:txBody>
        </p:sp>
        <p:sp>
          <p:nvSpPr>
            <p:cNvPr id="108" name="Google Shape;108;p16"/>
            <p:cNvSpPr txBox="1"/>
            <p:nvPr/>
          </p:nvSpPr>
          <p:spPr>
            <a:xfrm>
              <a:off x="233675" y="541913"/>
              <a:ext cx="2837700" cy="34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" sz="1100" b="1">
                  <a:solidFill>
                    <a:srgbClr val="073763"/>
                  </a:solidFill>
                  <a:latin typeface="HiraMaruPro-W4"/>
                  <a:ea typeface="HiraMaruPro-W4"/>
                  <a:cs typeface="HiraMaruPro-W4"/>
                  <a:sym typeface="HiraMaruPro-W4"/>
                </a:rPr>
                <a:t>IDEA CEBU &amp; IDEA ACADEMIA</a:t>
              </a:r>
              <a:endParaRPr sz="1100" b="1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endParaRPr>
            </a:p>
          </p:txBody>
        </p:sp>
      </p:grpSp>
      <p:sp>
        <p:nvSpPr>
          <p:cNvPr id="109" name="Google Shape;109;p16"/>
          <p:cNvSpPr txBox="1"/>
          <p:nvPr/>
        </p:nvSpPr>
        <p:spPr>
          <a:xfrm>
            <a:off x="200275" y="860050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IDEA ACADEMIA</a:t>
            </a:r>
            <a:endParaRPr b="1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256500" y="1111125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Стоимость  программ</a:t>
            </a: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256500" y="6356388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Accommodation Fee</a:t>
            </a:r>
            <a:endParaRPr sz="10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graphicFrame>
        <p:nvGraphicFramePr>
          <p:cNvPr id="112" name="Google Shape;112;p16"/>
          <p:cNvGraphicFramePr/>
          <p:nvPr>
            <p:extLst>
              <p:ext uri="{D42A27DB-BD31-4B8C-83A1-F6EECF244321}">
                <p14:modId xmlns:p14="http://schemas.microsoft.com/office/powerpoint/2010/main" xmlns="" val="3279031539"/>
              </p:ext>
            </p:extLst>
          </p:nvPr>
        </p:nvGraphicFramePr>
        <p:xfrm>
          <a:off x="397337" y="1434190"/>
          <a:ext cx="7046975" cy="4995291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797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4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51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24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altLang="ja" sz="1000" dirty="0" smtClean="0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altLang="ja" sz="1000" dirty="0" smtClean="0">
                          <a:solidFill>
                            <a:schemeClr val="lt1"/>
                          </a:solidFill>
                        </a:rPr>
                        <a:t>ПРОГРАММА VALUE ESL *Включено</a:t>
                      </a:r>
                      <a:r>
                        <a:rPr lang="ru-RU" altLang="ja" sz="1000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altLang="ja" sz="1000" dirty="0" smtClean="0">
                          <a:solidFill>
                            <a:schemeClr val="lt1"/>
                          </a:solidFill>
                        </a:rPr>
                        <a:t> Стоимость</a:t>
                      </a:r>
                      <a:r>
                        <a:rPr lang="ru-RU" altLang="ja" sz="1000" baseline="0" dirty="0" smtClean="0">
                          <a:solidFill>
                            <a:schemeClr val="lt1"/>
                          </a:solidFill>
                        </a:rPr>
                        <a:t> за Размещение </a:t>
                      </a:r>
                      <a:r>
                        <a:rPr lang="ru-RU" altLang="ja" sz="1000" dirty="0" smtClean="0">
                          <a:solidFill>
                            <a:schemeClr val="lt1"/>
                          </a:solidFill>
                        </a:rPr>
                        <a:t> &amp; Стоимость</a:t>
                      </a:r>
                      <a:r>
                        <a:rPr lang="ru-RU" altLang="ja" sz="1000" baseline="0" dirty="0" smtClean="0">
                          <a:solidFill>
                            <a:schemeClr val="lt1"/>
                          </a:solidFill>
                        </a:rPr>
                        <a:t> за Питание  </a:t>
                      </a:r>
                      <a:endParaRPr lang="ru-RU" sz="11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dirty="0" smtClean="0"/>
                        <a:t>Разговорный</a:t>
                      </a:r>
                      <a:r>
                        <a:rPr lang="ru-RU" altLang="ja" sz="800" baseline="0" dirty="0" smtClean="0"/>
                        <a:t> английский</a:t>
                      </a:r>
                      <a:r>
                        <a:rPr lang="en-US" altLang="ja" sz="800" baseline="0" dirty="0" smtClean="0"/>
                        <a:t>,</a:t>
                      </a:r>
                      <a:r>
                        <a:rPr lang="ru-RU" altLang="ja" sz="800" baseline="0" dirty="0" smtClean="0"/>
                        <a:t> курс с общежитием 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3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(*1) US$ 990 /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недели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Разговорный</a:t>
                      </a:r>
                      <a:r>
                        <a:rPr lang="ru-RU" sz="800" baseline="0" dirty="0" smtClean="0"/>
                        <a:t> английский, курс с отелем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3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(*1) US$ 1200 /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недели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ОБЩИЕ АНГЛИЙСКИЕ ПРОГРАММЫ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Разговорный</a:t>
                      </a:r>
                      <a:r>
                        <a:rPr lang="ru-RU" sz="800" baseline="0" dirty="0" smtClean="0"/>
                        <a:t> английский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US$ 210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2500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Разговорный</a:t>
                      </a:r>
                      <a:r>
                        <a:rPr lang="ru-RU" sz="800" baseline="0" dirty="0" smtClean="0"/>
                        <a:t> английский 1 на 1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5-8</a:t>
                      </a:r>
                      <a:r>
                        <a:rPr lang="ru-RU" altLang="ja" sz="600" baseline="0" dirty="0" smtClean="0"/>
                        <a:t> классов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600" dirty="0">
                          <a:solidFill>
                            <a:srgbClr val="073763"/>
                          </a:solidFill>
                        </a:rPr>
                        <a:t>　</a:t>
                      </a:r>
                      <a:r>
                        <a:rPr lang="ja" sz="600" dirty="0" smtClean="0">
                          <a:solidFill>
                            <a:srgbClr val="073763"/>
                          </a:solidFill>
                        </a:rPr>
                        <a:t>*</a:t>
                      </a:r>
                      <a:r>
                        <a:rPr lang="ru-RU" altLang="ja" sz="600" dirty="0" smtClean="0">
                          <a:solidFill>
                            <a:srgbClr val="073763"/>
                          </a:solidFill>
                        </a:rPr>
                        <a:t>+</a:t>
                      </a:r>
                      <a:r>
                        <a:rPr lang="ru-RU" altLang="ja" sz="600" baseline="0" dirty="0" smtClean="0">
                          <a:solidFill>
                            <a:srgbClr val="073763"/>
                          </a:solidFill>
                        </a:rPr>
                        <a:t> 1 на 1 дополнительный 1класс </a:t>
                      </a:r>
                      <a:endParaRPr sz="6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00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4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Экзаменационные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интенсивные программы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chemeClr val="dk1"/>
                          </a:solidFill>
                        </a:rPr>
                        <a:t>TOEIC, TOEFL, IELTS</a:t>
                      </a:r>
                      <a:endParaRPr sz="80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ru-RU" altLang="ja" sz="600" baseline="0" dirty="0" smtClean="0">
                          <a:solidFill>
                            <a:schemeClr val="dk1"/>
                          </a:solidFill>
                        </a:rPr>
                        <a:t> класса 1 на 1</a:t>
                      </a:r>
                      <a:r>
                        <a:rPr lang="ja" sz="600" dirty="0" smtClean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ru-RU" altLang="ja" sz="600" dirty="0" smtClean="0">
                          <a:solidFill>
                            <a:schemeClr val="dk1"/>
                          </a:solidFill>
                        </a:rPr>
                        <a:t>небольшая</a:t>
                      </a:r>
                      <a:r>
                        <a:rPr lang="ru-RU" altLang="ja" sz="600" baseline="0" dirty="0" smtClean="0">
                          <a:solidFill>
                            <a:schemeClr val="dk1"/>
                          </a:solidFill>
                        </a:rPr>
                        <a:t> группа 1 класс</a:t>
                      </a:r>
                      <a:r>
                        <a:rPr lang="ja" sz="600" dirty="0" smtClean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ru-RU" altLang="ja" sz="600" dirty="0" smtClean="0">
                          <a:solidFill>
                            <a:schemeClr val="dk1"/>
                          </a:solidFill>
                        </a:rPr>
                        <a:t>большая</a:t>
                      </a:r>
                      <a:r>
                        <a:rPr lang="ru-RU" altLang="ja" sz="600" baseline="0" dirty="0" smtClean="0">
                          <a:solidFill>
                            <a:schemeClr val="dk1"/>
                          </a:solidFill>
                        </a:rPr>
                        <a:t> группа 2 класса</a:t>
                      </a:r>
                      <a:r>
                        <a:rPr lang="ja" sz="600" dirty="0" smtClean="0">
                          <a:solidFill>
                            <a:schemeClr val="dk1"/>
                          </a:solidFill>
                        </a:rPr>
                        <a:t>, (*</a:t>
                      </a:r>
                      <a:r>
                        <a:rPr lang="ru-RU" altLang="ja" sz="600" dirty="0" smtClean="0">
                          <a:solidFill>
                            <a:schemeClr val="dk1"/>
                          </a:solidFill>
                        </a:rPr>
                        <a:t>дополнительные</a:t>
                      </a:r>
                      <a:r>
                        <a:rPr lang="ru-RU" altLang="ja" sz="600" baseline="0" dirty="0" smtClean="0">
                          <a:solidFill>
                            <a:schemeClr val="dk1"/>
                          </a:solidFill>
                        </a:rPr>
                        <a:t> классы</a:t>
                      </a:r>
                      <a:r>
                        <a:rPr lang="ja" sz="6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US$ 260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7000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700" dirty="0" smtClean="0"/>
                        <a:t>Экзамен</a:t>
                      </a:r>
                      <a:r>
                        <a:rPr lang="ru-RU" altLang="ja" sz="700" baseline="0" dirty="0" smtClean="0"/>
                        <a:t> 1 на 1 </a:t>
                      </a:r>
                      <a:r>
                        <a:rPr lang="ja" sz="700" dirty="0" smtClean="0"/>
                        <a:t> </a:t>
                      </a:r>
                      <a:r>
                        <a:rPr lang="ja" sz="700" dirty="0"/>
                        <a:t>(TOEIC, IELTS, TOEFL)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5-8</a:t>
                      </a:r>
                      <a:r>
                        <a:rPr lang="ru-RU" altLang="ja" sz="600" baseline="0" dirty="0" smtClean="0"/>
                        <a:t>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" sz="600" dirty="0">
                          <a:solidFill>
                            <a:srgbClr val="073763"/>
                          </a:solidFill>
                        </a:rPr>
                        <a:t>　</a:t>
                      </a:r>
                      <a:r>
                        <a:rPr lang="ru-RU" altLang="ja" sz="600" dirty="0" smtClean="0">
                          <a:solidFill>
                            <a:srgbClr val="073763"/>
                          </a:solidFill>
                        </a:rPr>
                        <a:t>+</a:t>
                      </a:r>
                      <a:r>
                        <a:rPr lang="ru-RU" altLang="ja" sz="600" baseline="0" dirty="0" smtClean="0">
                          <a:solidFill>
                            <a:srgbClr val="073763"/>
                          </a:solidFill>
                        </a:rPr>
                        <a:t> 1 на 1 дополнительный 1класс </a:t>
                      </a:r>
                      <a:endParaRPr lang="ru-RU" sz="600" dirty="0" smtClean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36450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24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Программы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для учителей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Английский</a:t>
                      </a:r>
                      <a:r>
                        <a:rPr lang="ru-RU" sz="800" baseline="0" dirty="0" smtClean="0"/>
                        <a:t> для учителей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" sz="600" dirty="0" smtClean="0"/>
                        <a:t>5</a:t>
                      </a:r>
                      <a:r>
                        <a:rPr lang="en-US" altLang="ja" sz="600" baseline="0" dirty="0" smtClean="0"/>
                        <a:t> </a:t>
                      </a:r>
                      <a:r>
                        <a:rPr lang="ru-RU" altLang="ja" sz="600" baseline="0" dirty="0" smtClean="0"/>
                        <a:t>классов 1 на 1</a:t>
                      </a:r>
                      <a:r>
                        <a:rPr lang="ja" sz="600" dirty="0" smtClean="0"/>
                        <a:t>,</a:t>
                      </a:r>
                      <a:r>
                        <a:rPr lang="ru-RU" altLang="ja" sz="600" baseline="0" dirty="0" smtClean="0"/>
                        <a:t> небольшая группа 1 класс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US$ 260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/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Кембриджская</a:t>
                      </a:r>
                      <a:r>
                        <a:rPr lang="ru-RU" sz="700" baseline="0" dirty="0" smtClean="0"/>
                        <a:t> программа сертификации </a:t>
                      </a:r>
                      <a:r>
                        <a:rPr lang="en-US" sz="700" baseline="0" dirty="0" smtClean="0"/>
                        <a:t>CELTA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Официальная программа обучения CELTA</a:t>
                      </a:r>
                      <a:r>
                        <a:rPr lang="en-US" altLang="ja" sz="600" dirty="0" smtClean="0"/>
                        <a:t> -</a:t>
                      </a:r>
                      <a:r>
                        <a:rPr lang="ru-RU" altLang="ja" sz="600" dirty="0" smtClean="0"/>
                        <a:t> 120 часов</a:t>
                      </a:r>
                      <a:r>
                        <a:rPr lang="en-US" altLang="ja" sz="600" dirty="0" smtClean="0"/>
                        <a:t>.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(*2)US$ 1750 /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недели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52425">
                <a:tc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БИЗНЕС АНГЛИЙСКИЕ ПРОГРАММЫ</a:t>
                      </a: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Бизнес</a:t>
                      </a:r>
                      <a:r>
                        <a:rPr lang="ru-RU" sz="800" baseline="0" dirty="0" smtClean="0"/>
                        <a:t> английский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4</a:t>
                      </a:r>
                      <a:r>
                        <a:rPr lang="ru-RU" altLang="ja" sz="600" baseline="0" dirty="0" smtClean="0"/>
                        <a:t> класса 1 на 1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US$ 300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34750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Бизнес</a:t>
                      </a:r>
                      <a:r>
                        <a:rPr lang="ru-RU" sz="800" baseline="0" dirty="0" smtClean="0"/>
                        <a:t> английский 1 на 1 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600" dirty="0" smtClean="0"/>
                        <a:t>5-8</a:t>
                      </a:r>
                      <a:r>
                        <a:rPr lang="ru-RU" altLang="ja" sz="600" baseline="0" dirty="0" smtClean="0"/>
                        <a:t> классов 1 на 1</a:t>
                      </a:r>
                      <a:r>
                        <a:rPr lang="ja" sz="600" dirty="0" smtClean="0"/>
                        <a:t>, (*</a:t>
                      </a:r>
                      <a:r>
                        <a:rPr lang="ru-RU" altLang="ja" sz="600" dirty="0" smtClean="0"/>
                        <a:t>небольшая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большая</a:t>
                      </a:r>
                      <a:r>
                        <a:rPr lang="ru-RU" altLang="ja" sz="600" baseline="0" dirty="0" smtClean="0"/>
                        <a:t> группа 1 класс</a:t>
                      </a:r>
                      <a:r>
                        <a:rPr lang="ja" sz="600" dirty="0" smtClean="0"/>
                        <a:t>, *</a:t>
                      </a:r>
                      <a:r>
                        <a:rPr lang="ru-RU" altLang="ja" sz="600" dirty="0" smtClean="0"/>
                        <a:t>дополнительные</a:t>
                      </a:r>
                      <a:r>
                        <a:rPr lang="ru-RU" altLang="ja" sz="600" baseline="0" dirty="0" smtClean="0"/>
                        <a:t> классы</a:t>
                      </a:r>
                      <a:r>
                        <a:rPr lang="ja" sz="600" dirty="0" smtClean="0"/>
                        <a:t>)</a:t>
                      </a:r>
                      <a:endParaRPr sz="600" dirty="0"/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" sz="600" dirty="0">
                          <a:solidFill>
                            <a:srgbClr val="073763"/>
                          </a:solidFill>
                        </a:rPr>
                        <a:t>　</a:t>
                      </a:r>
                      <a:r>
                        <a:rPr lang="ja" sz="600" dirty="0" smtClean="0">
                          <a:solidFill>
                            <a:srgbClr val="073763"/>
                          </a:solidFill>
                        </a:rPr>
                        <a:t>*</a:t>
                      </a:r>
                      <a:r>
                        <a:rPr lang="ru-RU" altLang="ja" sz="600" dirty="0" smtClean="0">
                          <a:solidFill>
                            <a:srgbClr val="073763"/>
                          </a:solidFill>
                        </a:rPr>
                        <a:t>+</a:t>
                      </a:r>
                      <a:r>
                        <a:rPr lang="ru-RU" altLang="ja" sz="600" baseline="0" dirty="0" smtClean="0">
                          <a:solidFill>
                            <a:srgbClr val="073763"/>
                          </a:solidFill>
                        </a:rPr>
                        <a:t> 1 на 1 дополнительный 1класс </a:t>
                      </a:r>
                      <a:endParaRPr lang="ru-RU" sz="600" dirty="0" smtClean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13" name="Google Shape;113;p16"/>
          <p:cNvGraphicFramePr/>
          <p:nvPr>
            <p:extLst>
              <p:ext uri="{D42A27DB-BD31-4B8C-83A1-F6EECF244321}">
                <p14:modId xmlns:p14="http://schemas.microsoft.com/office/powerpoint/2010/main" xmlns="" val="2550239346"/>
              </p:ext>
            </p:extLst>
          </p:nvPr>
        </p:nvGraphicFramePr>
        <p:xfrm>
          <a:off x="200275" y="6424900"/>
          <a:ext cx="3468600" cy="1962150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198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1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9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Стоимость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размещения</a:t>
                      </a:r>
                      <a:endParaRPr lang="ru-RU" sz="1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025">
                <a:tc row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Стандартное</a:t>
                      </a:r>
                      <a:r>
                        <a:rPr lang="ru-RU" sz="800" baseline="0" dirty="0" smtClean="0"/>
                        <a:t> общежитие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700" b="1" dirty="0" smtClean="0">
                          <a:solidFill>
                            <a:srgbClr val="FF0000"/>
                          </a:solidFill>
                        </a:rPr>
                        <a:t>Одноме.</a:t>
                      </a:r>
                      <a:r>
                        <a:rPr lang="ja" sz="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" sz="7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US$ 220 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/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700" b="1" dirty="0" smtClean="0">
                          <a:solidFill>
                            <a:srgbClr val="FF0000"/>
                          </a:solidFill>
                        </a:rPr>
                        <a:t>Одноме.</a:t>
                      </a:r>
                      <a:r>
                        <a:rPr lang="ja" sz="7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" sz="700" b="1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US$ 280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b="1" dirty="0" smtClean="0">
                          <a:solidFill>
                            <a:srgbClr val="FF0000"/>
                          </a:solidFill>
                        </a:rPr>
                        <a:t>Двух</a:t>
                      </a:r>
                      <a:endParaRPr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US$ 165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Улучшенное</a:t>
                      </a:r>
                      <a:r>
                        <a:rPr lang="ru-RU" sz="800" baseline="0" dirty="0" smtClean="0"/>
                        <a:t> общежитие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Трех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US$ 165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Четырех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US$ 150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 row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Отель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Одномест.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US$ 400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Двух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US$ 320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700" dirty="0" smtClean="0"/>
                        <a:t>Четырех</a:t>
                      </a:r>
                      <a:endParaRPr sz="7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4" name="Google Shape;114;p16"/>
          <p:cNvGraphicFramePr/>
          <p:nvPr>
            <p:extLst>
              <p:ext uri="{D42A27DB-BD31-4B8C-83A1-F6EECF244321}">
                <p14:modId xmlns:p14="http://schemas.microsoft.com/office/powerpoint/2010/main" xmlns="" val="2126980835"/>
              </p:ext>
            </p:extLst>
          </p:nvPr>
        </p:nvGraphicFramePr>
        <p:xfrm>
          <a:off x="3920825" y="6285616"/>
          <a:ext cx="3468600" cy="1809248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411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0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Регистрационный взнос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073763"/>
                          </a:solidFill>
                        </a:rPr>
                        <a:t>US$ 120</a:t>
                      </a:r>
                      <a:endParaRPr sz="800" b="1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Встреча</a:t>
                      </a:r>
                      <a:r>
                        <a:rPr lang="ru-RU" sz="800" baseline="0" dirty="0" smtClean="0"/>
                        <a:t> с аэропорт(воскр.)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В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одну сторону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: 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US$ 20 (Php 1,000)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Туда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и обратно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：US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$ 40 (Php 2,000)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dirty="0" smtClean="0"/>
                        <a:t>Встреча</a:t>
                      </a:r>
                      <a:r>
                        <a:rPr lang="ru-RU" altLang="ja" sz="800" baseline="0" dirty="0" smtClean="0"/>
                        <a:t> с аэропорт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/>
                        <a:t>(</a:t>
                      </a:r>
                      <a:r>
                        <a:rPr lang="ru-RU" altLang="ja" sz="800" dirty="0" smtClean="0"/>
                        <a:t>Понедельник</a:t>
                      </a:r>
                      <a:r>
                        <a:rPr lang="ru-RU" altLang="ja" sz="800" baseline="0" dirty="0" smtClean="0"/>
                        <a:t> – суббота</a:t>
                      </a:r>
                      <a:r>
                        <a:rPr lang="ja" sz="800" dirty="0" smtClean="0"/>
                        <a:t>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В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одну сторону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 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: US$ 40 (Php 2,000)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Туда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и обратно</a:t>
                      </a:r>
                      <a:r>
                        <a:rPr lang="ja" sz="800" b="1" dirty="0" smtClean="0">
                          <a:solidFill>
                            <a:srgbClr val="073763"/>
                          </a:solidFill>
                        </a:rPr>
                        <a:t>：US</a:t>
                      </a: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$ 80 (Php 4,000)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Питание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US$ 20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b="0" dirty="0" smtClean="0">
                          <a:solidFill>
                            <a:srgbClr val="FF0000"/>
                          </a:solidFill>
                        </a:rPr>
                        <a:t>Краткосрочное прибывание за дополнительную плату</a:t>
                      </a:r>
                      <a:endParaRPr sz="800" b="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0" dirty="0">
                          <a:solidFill>
                            <a:srgbClr val="FF0000"/>
                          </a:solidFill>
                        </a:rPr>
                        <a:t>(*3)1 ~ 3 </a:t>
                      </a:r>
                      <a:r>
                        <a:rPr lang="ru-RU" altLang="ja" sz="800" b="0" dirty="0" smtClean="0">
                          <a:solidFill>
                            <a:srgbClr val="FF0000"/>
                          </a:solidFill>
                        </a:rPr>
                        <a:t>недели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0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  <a:r>
                        <a:rPr lang="ja" sz="800" b="0" dirty="0">
                          <a:solidFill>
                            <a:srgbClr val="FF0000"/>
                          </a:solidFill>
                        </a:rPr>
                        <a:t>$ 50 / </a:t>
                      </a:r>
                      <a:r>
                        <a:rPr lang="ru-RU" altLang="ja" sz="800" b="0" dirty="0" smtClean="0">
                          <a:solidFill>
                            <a:srgbClr val="FF0000"/>
                          </a:solidFill>
                        </a:rPr>
                        <a:t>неделя</a:t>
                      </a:r>
                      <a:endParaRPr sz="800" b="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15" name="Google Shape;115;p16"/>
          <p:cNvGraphicFramePr/>
          <p:nvPr>
            <p:extLst>
              <p:ext uri="{D42A27DB-BD31-4B8C-83A1-F6EECF244321}">
                <p14:modId xmlns:p14="http://schemas.microsoft.com/office/powerpoint/2010/main" xmlns="" val="1355240740"/>
              </p:ext>
            </p:extLst>
          </p:nvPr>
        </p:nvGraphicFramePr>
        <p:xfrm>
          <a:off x="256500" y="8549092"/>
          <a:ext cx="3468600" cy="2891920"/>
        </p:xfrm>
        <a:graphic>
          <a:graphicData uri="http://schemas.openxmlformats.org/drawingml/2006/table">
            <a:tbl>
              <a:tblPr>
                <a:noFill/>
                <a:tableStyleId>{A24BF755-2BD6-41CB-80E4-B3BC8200919A}</a:tableStyleId>
              </a:tblPr>
              <a:tblGrid>
                <a:gridCol w="15339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4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FFFF"/>
                          </a:solidFill>
                        </a:rPr>
                        <a:t>Оплата</a:t>
                      </a:r>
                      <a:r>
                        <a:rPr lang="ru-RU" sz="1000" b="1" baseline="0" dirty="0" smtClean="0">
                          <a:solidFill>
                            <a:srgbClr val="FFFFFF"/>
                          </a:solidFill>
                        </a:rPr>
                        <a:t> на Филиппинах</a:t>
                      </a:r>
                      <a:endParaRPr lang="ru-RU" sz="1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7376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" sz="800" dirty="0" smtClean="0"/>
                        <a:t>SSP</a:t>
                      </a:r>
                      <a:r>
                        <a:rPr lang="ja" sz="800" dirty="0" smtClean="0"/>
                        <a:t> (</a:t>
                      </a:r>
                      <a:r>
                        <a:rPr lang="ru-RU" altLang="ja" sz="800" dirty="0" smtClean="0"/>
                        <a:t>специальное</a:t>
                      </a:r>
                      <a:r>
                        <a:rPr lang="ru-RU" altLang="ja" sz="800" baseline="0" dirty="0" smtClean="0"/>
                        <a:t> студенческое разрешение</a:t>
                      </a:r>
                      <a:r>
                        <a:rPr lang="ja" sz="800" dirty="0" smtClean="0"/>
                        <a:t>)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073763"/>
                          </a:solidFill>
                        </a:rPr>
                        <a:t>Php 6,800</a:t>
                      </a:r>
                      <a:endParaRPr sz="800" b="1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/>
                        <a:t>ACR-I </a:t>
                      </a:r>
                      <a:r>
                        <a:rPr lang="ja" sz="800" dirty="0" smtClean="0"/>
                        <a:t>Card</a:t>
                      </a:r>
                      <a:r>
                        <a:rPr lang="ru-RU" altLang="ja" sz="800" dirty="0" smtClean="0"/>
                        <a:t>( карта иностранца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>
                          <a:solidFill>
                            <a:srgbClr val="073763"/>
                          </a:solidFill>
                        </a:rPr>
                        <a:t>Php 3,300 </a:t>
                      </a:r>
                      <a:endParaRPr sz="800" b="1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073763"/>
                          </a:solidFill>
                        </a:rPr>
                        <a:t>(Staying more than 59days/9wekks)</a:t>
                      </a:r>
                      <a:endParaRPr sz="80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Плата</a:t>
                      </a:r>
                      <a:r>
                        <a:rPr lang="ru-RU" sz="800" baseline="0" dirty="0" smtClean="0"/>
                        <a:t> за воду и электричество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Улучшенное</a:t>
                      </a:r>
                      <a:r>
                        <a:rPr lang="ru-RU" altLang="ja" sz="800" b="1" baseline="0" dirty="0" smtClean="0">
                          <a:solidFill>
                            <a:srgbClr val="1C4587"/>
                          </a:solidFill>
                        </a:rPr>
                        <a:t> общежитие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(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Трех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, 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Четырех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) </a:t>
                      </a:r>
                      <a:r>
                        <a:rPr lang="ja" sz="800" b="1" dirty="0">
                          <a:solidFill>
                            <a:srgbClr val="1C4587"/>
                          </a:solidFill>
                        </a:rPr>
                        <a:t>: 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Php500/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неделя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Отель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(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одномест.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, 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двух.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) </a:t>
                      </a:r>
                      <a:r>
                        <a:rPr lang="ja" sz="800" b="1" dirty="0">
                          <a:solidFill>
                            <a:srgbClr val="1C4587"/>
                          </a:solidFill>
                        </a:rPr>
                        <a:t>: </a:t>
                      </a:r>
                      <a:r>
                        <a:rPr lang="ja" sz="800" b="1" dirty="0" smtClean="0">
                          <a:solidFill>
                            <a:srgbClr val="1C4587"/>
                          </a:solidFill>
                        </a:rPr>
                        <a:t>Php250/</a:t>
                      </a:r>
                      <a:r>
                        <a:rPr lang="ru-RU" altLang="ja" sz="800" b="1" dirty="0" smtClean="0">
                          <a:solidFill>
                            <a:srgbClr val="1C4587"/>
                          </a:solidFill>
                        </a:rPr>
                        <a:t>неделя</a:t>
                      </a:r>
                      <a:endParaRPr sz="800" b="1" dirty="0">
                        <a:solidFill>
                          <a:srgbClr val="1C4587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Удостоверение</a:t>
                      </a:r>
                      <a:r>
                        <a:rPr lang="ru-RU" sz="800" baseline="0" dirty="0" smtClean="0"/>
                        <a:t> студента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Php 500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Помощь</a:t>
                      </a:r>
                      <a:r>
                        <a:rPr lang="ru-RU" sz="800" baseline="0" dirty="0" smtClean="0"/>
                        <a:t> в управлении и книги на месяц</a:t>
                      </a: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1000 /1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неделя</a:t>
                      </a:r>
                      <a:r>
                        <a:rPr lang="en" altLang="ja" sz="800" b="1" dirty="0" smtClean="0">
                          <a:solidFill>
                            <a:srgbClr val="073763"/>
                          </a:solidFill>
                        </a:rPr>
                        <a:t>  </a:t>
                      </a: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1500 /2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недели</a:t>
                      </a:r>
                      <a:endParaRPr lang="en" altLang="ja"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2000 /3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недели</a:t>
                      </a:r>
                      <a:r>
                        <a:rPr lang="en" altLang="ja" sz="800" b="1" dirty="0" smtClean="0">
                          <a:solidFill>
                            <a:srgbClr val="073763"/>
                          </a:solidFill>
                        </a:rPr>
                        <a:t> </a:t>
                      </a:r>
                      <a:r>
                        <a:rPr lang="en" altLang="ja" sz="800" b="1" dirty="0">
                          <a:solidFill>
                            <a:srgbClr val="073763"/>
                          </a:solidFill>
                        </a:rPr>
                        <a:t>Php 2,500 / </a:t>
                      </a:r>
                      <a:r>
                        <a:rPr lang="ru-RU" altLang="ja" sz="800" b="1" dirty="0" smtClean="0">
                          <a:solidFill>
                            <a:srgbClr val="073763"/>
                          </a:solidFill>
                        </a:rPr>
                        <a:t>4</a:t>
                      </a:r>
                      <a:r>
                        <a:rPr lang="ru-RU" altLang="ja" sz="800" b="1" baseline="0" dirty="0" smtClean="0">
                          <a:solidFill>
                            <a:srgbClr val="073763"/>
                          </a:solidFill>
                        </a:rPr>
                        <a:t> недели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54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dirty="0" smtClean="0"/>
                        <a:t>Депозит</a:t>
                      </a:r>
                      <a:endParaRPr sz="800" dirty="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" sz="800" b="1" dirty="0">
                          <a:solidFill>
                            <a:srgbClr val="073763"/>
                          </a:solidFill>
                        </a:rPr>
                        <a:t>Php 2,500 or US$ 50 </a:t>
                      </a:r>
                      <a:endParaRPr sz="800" b="1" dirty="0">
                        <a:solidFill>
                          <a:srgbClr val="073763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 dirty="0" smtClean="0">
                          <a:solidFill>
                            <a:srgbClr val="073763"/>
                          </a:solidFill>
                        </a:rPr>
                        <a:t>*</a:t>
                      </a:r>
                      <a:r>
                        <a:rPr lang="ru-RU" altLang="ja" sz="800" dirty="0" smtClean="0">
                          <a:solidFill>
                            <a:srgbClr val="073763"/>
                          </a:solidFill>
                        </a:rPr>
                        <a:t>Возвращается</a:t>
                      </a:r>
                      <a:r>
                        <a:rPr lang="ru-RU" altLang="ja" sz="800" baseline="0" dirty="0" smtClean="0">
                          <a:solidFill>
                            <a:srgbClr val="073763"/>
                          </a:solidFill>
                        </a:rPr>
                        <a:t> после окончания учебы</a:t>
                      </a:r>
                      <a:endParaRPr sz="800" dirty="0">
                        <a:solidFill>
                          <a:srgbClr val="073763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16" name="Google Shape;116;p16"/>
          <p:cNvSpPr txBox="1"/>
          <p:nvPr/>
        </p:nvSpPr>
        <p:spPr>
          <a:xfrm>
            <a:off x="4551725" y="6252400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Другой сбор</a:t>
            </a:r>
            <a:endParaRPr sz="1000" b="1" dirty="0">
              <a:solidFill>
                <a:schemeClr val="bg1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1990800" y="8592695"/>
            <a:ext cx="2837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b="1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Local Payment Fee</a:t>
            </a:r>
            <a:endParaRPr sz="1000" b="1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3899092" y="7983097"/>
            <a:ext cx="3468600" cy="25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alt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Дополнительная плата за 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обслуживание</a:t>
            </a:r>
          </a:p>
          <a:p>
            <a:pPr lvl="0"/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/>
            </a:r>
            <a:b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Продление размещения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: 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Отель одноместный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Php2,500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Отель двухместный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Php2,000</a:t>
            </a:r>
            <a:b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Общежитие трех и четырех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Php1,500</a:t>
            </a:r>
            <a:b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*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Заезд в воскресенье после 3х дня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, </a:t>
            </a:r>
            <a:endParaRPr lang="ru-RU" altLang="ja" sz="800" dirty="0" smtClean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выезд в субботу после 12 дня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．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/>
            </a:r>
            <a:b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Дополнительный класс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: </a:t>
            </a:r>
            <a:endParaRPr sz="800" b="1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Индивидуальный 1 на 1 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US$ 45 (Php 2,250)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Групповой класс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</a:t>
            </a:r>
            <a:r>
              <a:rPr lang="ja" sz="800" b="1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US$ 30 (Php 1,500)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 выходные дни - класс 1 на 1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-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US$ 20 (Php 1,000)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класс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Специальныя готовка еды</a:t>
            </a:r>
            <a:r>
              <a:rPr lang="ja" sz="800" b="1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: </a:t>
            </a:r>
            <a:r>
              <a:rPr lang="ja" sz="8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US$ </a:t>
            </a:r>
            <a:r>
              <a:rPr 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30/</a:t>
            </a:r>
            <a:r>
              <a:rPr lang="ru-RU" altLang="ja" sz="8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неделя</a:t>
            </a: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1</a:t>
            </a:r>
            <a:r>
              <a:rPr lang="ru-RU" alt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Включено, размещение и питание</a:t>
            </a:r>
            <a:r>
              <a:rPr lang="en-US" alt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. </a:t>
            </a:r>
            <a:r>
              <a:rPr lang="ru-RU" alt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Курс не может быть поменен на другой курс, классы не могут быть добавленны. Комната будет выбранна школой, в момент когда вы прибудите на Филиппины</a:t>
            </a: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/>
            </a:r>
            <a:b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(*2) </a:t>
            </a:r>
            <a:r>
              <a:rPr lang="ru-RU" alt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Включен регистрационный взнос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(US</a:t>
            </a: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$ 120)</a:t>
            </a:r>
            <a:b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</a:br>
            <a:r>
              <a:rPr 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(*3</a:t>
            </a:r>
            <a:r>
              <a:rPr lang="ja" sz="700" dirty="0" smtClean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)</a:t>
            </a:r>
            <a:r>
              <a:rPr lang="ru-RU" altLang="ja" sz="700" dirty="0">
                <a:solidFill>
                  <a:srgbClr val="073763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 Дополнительные сборы для студентов кто прибыл от 1-3 недель.</a:t>
            </a:r>
            <a:endParaRPr lang="ru-RU" sz="700" dirty="0">
              <a:solidFill>
                <a:srgbClr val="0B5394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lvl="0"/>
            <a:endParaRPr sz="700" dirty="0">
              <a:solidFill>
                <a:srgbClr val="0B5394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7477563" y="8166025"/>
            <a:ext cx="3468600" cy="13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073763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B5394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6198575" y="11195926"/>
            <a:ext cx="1361100" cy="252900"/>
          </a:xfrm>
          <a:prstGeom prst="roundRect">
            <a:avLst>
              <a:gd name="adj" fmla="val 50000"/>
            </a:avLst>
          </a:prstGeom>
          <a:solidFill>
            <a:srgbClr val="FF4D7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 b="1">
                <a:solidFill>
                  <a:srgbClr val="FFFFFF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IDEA ACADEMIA</a:t>
            </a:r>
            <a:endParaRPr sz="800" b="1">
              <a:solidFill>
                <a:srgbClr val="FFFFFF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6028325" y="1157811"/>
            <a:ext cx="1389023" cy="2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700" dirty="0">
                <a:solidFill>
                  <a:srgbClr val="1C4587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(*) </a:t>
            </a:r>
            <a:r>
              <a:rPr lang="ru-RU" altLang="ja" sz="700" dirty="0" smtClean="0">
                <a:solidFill>
                  <a:srgbClr val="1C4587"/>
                </a:solidFill>
                <a:latin typeface="HiraMaruPro-W4"/>
                <a:ea typeface="HiraMaruPro-W4"/>
                <a:cs typeface="HiraMaruPro-W4"/>
                <a:sym typeface="HiraMaruPro-W4"/>
              </a:rPr>
              <a:t>Факультативные занятия</a:t>
            </a:r>
            <a:endParaRPr sz="700" dirty="0">
              <a:solidFill>
                <a:srgbClr val="1C4587"/>
              </a:solidFill>
              <a:latin typeface="HiraMaruPro-W4"/>
              <a:ea typeface="HiraMaruPro-W4"/>
              <a:cs typeface="HiraMaruPro-W4"/>
              <a:sym typeface="HiraMaruPro-W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1264</Words>
  <Application>Microsoft Office PowerPoint</Application>
  <PresentationFormat>Произвольный</PresentationFormat>
  <Paragraphs>206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Simple Light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Пользователь</dc:creator>
  <cp:lastModifiedBy>Пользователь</cp:lastModifiedBy>
  <cp:revision>15</cp:revision>
  <dcterms:modified xsi:type="dcterms:W3CDTF">2019-01-29T09:54:52Z</dcterms:modified>
</cp:coreProperties>
</file>